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notesSlides/notesSlide3.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8" r:id="rId3"/>
    <p:sldId id="260" r:id="rId4"/>
    <p:sldId id="261" r:id="rId5"/>
    <p:sldId id="303" r:id="rId6"/>
    <p:sldId id="304" r:id="rId7"/>
    <p:sldId id="264" r:id="rId8"/>
    <p:sldId id="293" r:id="rId9"/>
    <p:sldId id="292" r:id="rId10"/>
    <p:sldId id="266" r:id="rId11"/>
    <p:sldId id="267" r:id="rId12"/>
    <p:sldId id="307" r:id="rId13"/>
    <p:sldId id="308" r:id="rId14"/>
    <p:sldId id="294" r:id="rId15"/>
    <p:sldId id="295" r:id="rId16"/>
    <p:sldId id="296" r:id="rId17"/>
    <p:sldId id="272" r:id="rId18"/>
    <p:sldId id="273" r:id="rId19"/>
    <p:sldId id="309" r:id="rId20"/>
    <p:sldId id="310" r:id="rId21"/>
    <p:sldId id="298" r:id="rId22"/>
    <p:sldId id="297" r:id="rId23"/>
    <p:sldId id="299" r:id="rId24"/>
    <p:sldId id="278" r:id="rId25"/>
    <p:sldId id="279" r:id="rId26"/>
    <p:sldId id="311" r:id="rId27"/>
    <p:sldId id="312" r:id="rId28"/>
    <p:sldId id="300" r:id="rId29"/>
    <p:sldId id="301" r:id="rId30"/>
    <p:sldId id="302" r:id="rId31"/>
    <p:sldId id="284" r:id="rId32"/>
    <p:sldId id="285" r:id="rId33"/>
    <p:sldId id="313" r:id="rId34"/>
    <p:sldId id="314" r:id="rId35"/>
    <p:sldId id="315" r:id="rId36"/>
    <p:sldId id="289" r:id="rId37"/>
  </p:sldIdLst>
  <p:sldSz cx="16256000" cy="9144000"/>
  <p:notesSz cx="6858000" cy="9144000"/>
  <p:defaultTextStyle>
    <a:lvl1pPr algn="ctr" defTabSz="546100">
      <a:defRPr sz="3600">
        <a:latin typeface="+mj-lt"/>
        <a:ea typeface="+mj-ea"/>
        <a:cs typeface="+mj-cs"/>
        <a:sym typeface="Helvetica"/>
      </a:defRPr>
    </a:lvl1pPr>
    <a:lvl2pPr indent="228600" algn="ctr" defTabSz="546100">
      <a:defRPr sz="3600">
        <a:latin typeface="+mj-lt"/>
        <a:ea typeface="+mj-ea"/>
        <a:cs typeface="+mj-cs"/>
        <a:sym typeface="Helvetica"/>
      </a:defRPr>
    </a:lvl2pPr>
    <a:lvl3pPr indent="457200" algn="ctr" defTabSz="546100">
      <a:defRPr sz="3600">
        <a:latin typeface="+mj-lt"/>
        <a:ea typeface="+mj-ea"/>
        <a:cs typeface="+mj-cs"/>
        <a:sym typeface="Helvetica"/>
      </a:defRPr>
    </a:lvl3pPr>
    <a:lvl4pPr indent="685800" algn="ctr" defTabSz="546100">
      <a:defRPr sz="3600">
        <a:latin typeface="+mj-lt"/>
        <a:ea typeface="+mj-ea"/>
        <a:cs typeface="+mj-cs"/>
        <a:sym typeface="Helvetica"/>
      </a:defRPr>
    </a:lvl4pPr>
    <a:lvl5pPr indent="914400" algn="ctr" defTabSz="546100">
      <a:defRPr sz="3600">
        <a:latin typeface="+mj-lt"/>
        <a:ea typeface="+mj-ea"/>
        <a:cs typeface="+mj-cs"/>
        <a:sym typeface="Helvetica"/>
      </a:defRPr>
    </a:lvl5pPr>
    <a:lvl6pPr algn="ctr" defTabSz="546100">
      <a:defRPr sz="3600">
        <a:latin typeface="+mj-lt"/>
        <a:ea typeface="+mj-ea"/>
        <a:cs typeface="+mj-cs"/>
        <a:sym typeface="Helvetica"/>
      </a:defRPr>
    </a:lvl6pPr>
    <a:lvl7pPr algn="ctr" defTabSz="546100">
      <a:defRPr sz="3600">
        <a:latin typeface="+mj-lt"/>
        <a:ea typeface="+mj-ea"/>
        <a:cs typeface="+mj-cs"/>
        <a:sym typeface="Helvetica"/>
      </a:defRPr>
    </a:lvl7pPr>
    <a:lvl8pPr algn="ctr" defTabSz="546100">
      <a:defRPr sz="3600">
        <a:latin typeface="+mj-lt"/>
        <a:ea typeface="+mj-ea"/>
        <a:cs typeface="+mj-cs"/>
        <a:sym typeface="Helvetica"/>
      </a:defRPr>
    </a:lvl8pPr>
    <a:lvl9pPr algn="ctr" defTabSz="546100">
      <a:defRPr sz="3600">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CCA0"/>
    <a:srgbClr val="8EDDC1"/>
    <a:srgbClr val="96EA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9"/>
          </a:solidFill>
        </a:fill>
      </a:tcStyle>
    </a:wholeTbl>
    <a:band2H>
      <a:tcTxStyle/>
      <a:tcStyle>
        <a:tcBdr/>
        <a:fill>
          <a:solidFill>
            <a:srgbClr val="E6EAF4"/>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firstRow>
  </a:tblStyle>
  <a:tblStyle styleId="{C7B018BB-80A7-4F77-B60F-C8B233D01FF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2E2E2"/>
          </a:solidFill>
        </a:fill>
      </a:tcStyle>
    </a:wholeTbl>
    <a:band2H>
      <a:tcTxStyle/>
      <a:tcStyle>
        <a:tcBdr/>
        <a:fill>
          <a:solidFill>
            <a:srgbClr val="F1F1F1"/>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AAAA"/>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AAAA"/>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AAAA"/>
          </a:solidFill>
        </a:fill>
      </a:tcStyle>
    </a:firstRow>
  </a:tblStyle>
  <a:tblStyle styleId="{EEE7283C-3CF3-47DC-8721-378D4A62B22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CDE"/>
          </a:solidFill>
        </a:fill>
      </a:tcStyle>
    </a:wholeTbl>
    <a:band2H>
      <a:tcTxStyle/>
      <a:tcStyle>
        <a:tcBdr/>
        <a:fill>
          <a:solidFill>
            <a:srgbClr val="E6EEEF"/>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69C"/>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69C"/>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69C"/>
          </a:solidFill>
        </a:fill>
      </a:tcStyle>
    </a:firstRow>
  </a:tblStyle>
  <a:tblStyle styleId="{CF821DB8-F4EB-4A41-A1BA-3FCAFE7338EE}" styleName="">
    <a:tblBg/>
    <a:wholeTbl>
      <a:tcTxStyle b="on" i="on">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65C1"/>
          </a:solidFill>
        </a:fill>
      </a:tcStyle>
    </a:firstCol>
    <a:lastRow>
      <a:tcTxStyle b="on" i="on">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065C1"/>
          </a:solidFill>
        </a:fill>
      </a:tcStyle>
    </a:firstRow>
  </a:tblStyle>
  <a:tblStyle styleId="{33BA23B1-9221-436E-865A-0063620EA4FD}"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wholeTbl>
    <a:band2H>
      <a:tcTxStyle/>
      <a:tcStyle>
        <a:tcBdr/>
        <a:fill>
          <a:solidFill>
            <a:srgbClr val="FFFFFF"/>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254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60" autoAdjust="0"/>
    <p:restoredTop sz="94955" autoAdjust="0"/>
  </p:normalViewPr>
  <p:slideViewPr>
    <p:cSldViewPr snapToGrid="0" snapToObjects="1">
      <p:cViewPr>
        <p:scale>
          <a:sx n="72" d="100"/>
          <a:sy n="72" d="100"/>
        </p:scale>
        <p:origin x="-88" y="-112"/>
      </p:cViewPr>
      <p:guideLst>
        <p:guide orient="horz" pos="2880"/>
        <p:guide pos="5120"/>
      </p:guideLst>
    </p:cSldViewPr>
  </p:slideViewPr>
  <p:outlineViewPr>
    <p:cViewPr>
      <p:scale>
        <a:sx n="33" d="100"/>
        <a:sy n="33" d="100"/>
      </p:scale>
      <p:origin x="0" y="40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____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_____Microsoft_Excel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_____Microsoft_Excel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_____Microsoft_Excel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_____Microsoft_Excel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_____Microsoft_Excel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_____Microsoft_Excel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_____Microsoft_Excel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_____Microsoft_Excel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_____Microsoft_Excel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_____Microsoft_Excel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_____Microsoft_Excel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_____Microsoft_Excel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_____Microsoft_Excel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_____Microsoft_Excel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_____Microsoft_Excel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_____Microsoft_Excel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_____Microsoft_Excel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_____Microsoft_Excel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_____Microsoft_Excel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_____Microsoft_Excel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_____Microsoft_Excel3.xlsx"/></Relationships>
</file>

<file path=ppt/charts/_rels/chart4.xml.rels><?xml version="1.0" encoding="UTF-8" standalone="yes"?>
<Relationships xmlns="http://schemas.openxmlformats.org/package/2006/relationships"><Relationship Id="rId1" Type="http://schemas.openxmlformats.org/officeDocument/2006/relationships/package" Target="../embeddings/_____Microsoft_Excel4.xlsx"/></Relationships>
</file>

<file path=ppt/charts/_rels/chart5.xml.rels><?xml version="1.0" encoding="UTF-8" standalone="yes"?>
<Relationships xmlns="http://schemas.openxmlformats.org/package/2006/relationships"><Relationship Id="rId1" Type="http://schemas.openxmlformats.org/officeDocument/2006/relationships/package" Target="../embeddings/_____Microsoft_Excel5.xlsx"/></Relationships>
</file>

<file path=ppt/charts/_rels/chart6.xml.rels><?xml version="1.0" encoding="UTF-8" standalone="yes"?>
<Relationships xmlns="http://schemas.openxmlformats.org/package/2006/relationships"><Relationship Id="rId1" Type="http://schemas.openxmlformats.org/officeDocument/2006/relationships/package" Target="../embeddings/_____Microsoft_Excel6.xlsx"/></Relationships>
</file>

<file path=ppt/charts/_rels/chart7.xml.rels><?xml version="1.0" encoding="UTF-8" standalone="yes"?>
<Relationships xmlns="http://schemas.openxmlformats.org/package/2006/relationships"><Relationship Id="rId1" Type="http://schemas.openxmlformats.org/officeDocument/2006/relationships/package" Target="../embeddings/_____Microsoft_Excel7.xlsx"/></Relationships>
</file>

<file path=ppt/charts/_rels/chart8.xml.rels><?xml version="1.0" encoding="UTF-8" standalone="yes"?>
<Relationships xmlns="http://schemas.openxmlformats.org/package/2006/relationships"><Relationship Id="rId1" Type="http://schemas.openxmlformats.org/officeDocument/2006/relationships/package" Target="../embeddings/_____Microsoft_Excel8.xlsx"/></Relationships>
</file>

<file path=ppt/charts/_rels/chart9.xml.rels><?xml version="1.0" encoding="UTF-8" standalone="yes"?>
<Relationships xmlns="http://schemas.openxmlformats.org/package/2006/relationships"><Relationship Id="rId1" Type="http://schemas.openxmlformats.org/officeDocument/2006/relationships/package" Target="../embeddings/____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ru-RU"/>
  <c:roundedCorners val="0"/>
  <c:style val="18"/>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FCFFF5"/>
            </a:solidFill>
            <a:ln w="25400" cap="flat">
              <a:noFill/>
              <a:miter lim="400000"/>
            </a:ln>
            <a:effectLst/>
          </c:spPr>
          <c:dPt>
            <c:idx val="0"/>
            <c:bubble3D val="0"/>
          </c:dPt>
          <c:dPt>
            <c:idx val="1"/>
            <c:bubble3D val="0"/>
            <c:spPr>
              <a:solidFill>
                <a:srgbClr val="5ED39F"/>
              </a:solidFill>
              <a:ln w="25400" cap="flat">
                <a:noFill/>
                <a:miter lim="400000"/>
              </a:ln>
              <a:effectLst/>
            </c:spPr>
          </c:dPt>
          <c:dPt>
            <c:idx val="2"/>
            <c:bubble3D val="0"/>
            <c:spPr>
              <a:solidFill>
                <a:srgbClr val="000000"/>
              </a:solidFill>
              <a:ln w="25400" cap="flat">
                <a:noFill/>
                <a:miter lim="400000"/>
              </a:ln>
              <a:effectLst/>
            </c:spPr>
          </c:dPt>
          <c:dLbls>
            <c:dLbl>
              <c:idx val="0"/>
              <c:layout>
                <c:manualLayout>
                  <c:x val="-0.175820944711521"/>
                  <c:y val="0.15635756607464"/>
                </c:manualLayout>
              </c:layout>
              <c:tx>
                <c:rich>
                  <a:bodyPr/>
                  <a:lstStyle/>
                  <a:p>
                    <a:r>
                      <a:rPr lang="ru-RU" smtClean="0"/>
                      <a:t>29%</a:t>
                    </a:r>
                    <a:endParaRPr lang="ru-RU" dirty="0"/>
                  </a:p>
                </c:rich>
              </c:tx>
              <c:dLblPos val="bestFit"/>
              <c:showLegendKey val="0"/>
              <c:showVal val="0"/>
              <c:showCatName val="0"/>
              <c:showSerName val="0"/>
              <c:showPercent val="1"/>
              <c:showBubbleSize val="0"/>
            </c:dLbl>
            <c:dLbl>
              <c:idx val="1"/>
              <c:layout>
                <c:manualLayout>
                  <c:x val="0.211472090673965"/>
                  <c:y val="-0.341900742959084"/>
                </c:manualLayout>
              </c:layout>
              <c:tx>
                <c:rich>
                  <a:bodyPr/>
                  <a:lstStyle/>
                  <a:p>
                    <a:pPr lvl="0">
                      <a:defRPr sz="2000" b="1" i="0" u="none" strike="noStrike">
                        <a:solidFill>
                          <a:srgbClr val="FFFFFF"/>
                        </a:solidFill>
                        <a:effectLst/>
                        <a:latin typeface="Proxima Nova Regular"/>
                      </a:defRPr>
                    </a:pPr>
                    <a:r>
                      <a:rPr lang="ru-RU" dirty="0" smtClean="0"/>
                      <a:t>51%</a:t>
                    </a:r>
                    <a:endParaRPr lang="ru-RU" dirty="0"/>
                  </a:p>
                </c:rich>
              </c:tx>
              <c:numFmt formatCode="#,##0%" sourceLinked="0"/>
              <c:spPr/>
              <c:dLblPos val="bestFit"/>
              <c:showLegendKey val="0"/>
              <c:showVal val="0"/>
              <c:showCatName val="0"/>
              <c:showSerName val="0"/>
              <c:showPercent val="1"/>
              <c:showBubbleSize val="0"/>
            </c:dLbl>
            <c:dLbl>
              <c:idx val="2"/>
              <c:layout>
                <c:manualLayout>
                  <c:x val="0.206689927423573"/>
                  <c:y val="0.122566898557785"/>
                </c:manualLayout>
              </c:layout>
              <c:tx>
                <c:rich>
                  <a:bodyPr/>
                  <a:lstStyle/>
                  <a:p>
                    <a:pPr lvl="0">
                      <a:defRPr sz="2000" b="1" i="0" u="none" strike="noStrike">
                        <a:solidFill>
                          <a:srgbClr val="FFFFFF"/>
                        </a:solidFill>
                        <a:effectLst/>
                        <a:latin typeface="Proxima Nova Regular"/>
                      </a:defRPr>
                    </a:pPr>
                    <a:r>
                      <a:rPr lang="ru-RU" dirty="0" smtClean="0"/>
                      <a:t>20%</a:t>
                    </a:r>
                    <a:endParaRPr lang="ru-RU" dirty="0"/>
                  </a:p>
                </c:rich>
              </c:tx>
              <c:numFmt formatCode="#,##0%" sourceLinked="0"/>
              <c:spPr/>
              <c:dLblPos val="bestFit"/>
              <c:showLegendKey val="0"/>
              <c:showVal val="0"/>
              <c:showCatName val="0"/>
              <c:showSerName val="0"/>
              <c:showPercent val="1"/>
              <c:showBubbleSize val="0"/>
            </c:dLbl>
            <c:numFmt formatCode="#,##0%" sourceLinked="0"/>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3"/>
                <c:pt idx="0">
                  <c:v>Апрель</c:v>
                </c:pt>
                <c:pt idx="1">
                  <c:v>Май</c:v>
                </c:pt>
                <c:pt idx="2">
                  <c:v>Июнь</c:v>
                </c:pt>
              </c:strCache>
            </c:strRef>
          </c:cat>
          <c:val>
            <c:numRef>
              <c:f>Sheet1!$B$2:$D$2</c:f>
              <c:numCache>
                <c:formatCode>General</c:formatCode>
                <c:ptCount val="3"/>
                <c:pt idx="0">
                  <c:v>44.0</c:v>
                </c:pt>
                <c:pt idx="1">
                  <c:v>51.0</c:v>
                </c:pt>
                <c:pt idx="2">
                  <c:v>20.0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FCFFF5"/>
            </a:solidFill>
            <a:ln w="25400" cap="flat">
              <a:noFill/>
              <a:miter lim="400000"/>
            </a:ln>
            <a:effectLst/>
          </c:spPr>
          <c:dPt>
            <c:idx val="0"/>
            <c:bubble3D val="0"/>
          </c:dPt>
          <c:dPt>
            <c:idx val="1"/>
            <c:bubble3D val="0"/>
            <c:spPr>
              <a:solidFill>
                <a:srgbClr val="5ED39F"/>
              </a:solidFill>
              <a:ln w="25400" cap="flat">
                <a:noFill/>
                <a:miter lim="400000"/>
              </a:ln>
              <a:effectLst/>
            </c:spPr>
          </c:dPt>
          <c:dPt>
            <c:idx val="2"/>
            <c:bubble3D val="0"/>
            <c:spPr>
              <a:solidFill>
                <a:srgbClr val="000000"/>
              </a:solidFill>
              <a:ln w="25400" cap="flat">
                <a:noFill/>
                <a:miter lim="400000"/>
              </a:ln>
              <a:effectLst/>
            </c:spPr>
          </c:dPt>
          <c:dLbls>
            <c:dLbl>
              <c:idx val="1"/>
              <c:layout>
                <c:manualLayout>
                  <c:x val="0.133953874922086"/>
                  <c:y val="-0.195655444664952"/>
                </c:manualLayout>
              </c:layout>
              <c:numFmt formatCode="#,##0%" sourceLinked="0"/>
              <c:spPr/>
              <c:txPr>
                <a:bodyPr/>
                <a:lstStyle/>
                <a:p>
                  <a:pPr lvl="0">
                    <a:defRPr sz="2000" b="1" i="0" u="none" strike="noStrike">
                      <a:solidFill>
                        <a:srgbClr val="FFFFFF"/>
                      </a:solidFill>
                      <a:effectLst/>
                      <a:latin typeface="Proxima Nova Regular"/>
                    </a:defRPr>
                  </a:pPr>
                  <a:endParaRPr lang="ru-RU"/>
                </a:p>
              </c:txPr>
              <c:dLblPos val="bestFit"/>
              <c:showLegendKey val="0"/>
              <c:showVal val="0"/>
              <c:showCatName val="0"/>
              <c:showSerName val="0"/>
              <c:showPercent val="1"/>
              <c:showBubbleSize val="0"/>
            </c:dLbl>
            <c:dLbl>
              <c:idx val="2"/>
              <c:layout>
                <c:manualLayout>
                  <c:x val="0.150683851924028"/>
                  <c:y val="0.167420133689648"/>
                </c:manualLayout>
              </c:layout>
              <c:numFmt formatCode="#,##0%" sourceLinked="0"/>
              <c:spPr/>
              <c:txPr>
                <a:bodyPr/>
                <a:lstStyle/>
                <a:p>
                  <a:pPr lvl="0">
                    <a:defRPr sz="2000" b="1" i="0" u="none" strike="noStrike">
                      <a:solidFill>
                        <a:srgbClr val="FFFFFF"/>
                      </a:solidFill>
                      <a:effectLst/>
                      <a:latin typeface="Proxima Nova Regular"/>
                    </a:defRPr>
                  </a:pPr>
                  <a:endParaRPr lang="ru-RU"/>
                </a:p>
              </c:txPr>
              <c:dLblPos val="bestFit"/>
              <c:showLegendKey val="0"/>
              <c:showVal val="0"/>
              <c:showCatName val="0"/>
              <c:showSerName val="0"/>
              <c:showPercent val="1"/>
              <c:showBubbleSize val="0"/>
            </c:dLbl>
            <c:numFmt formatCode="#,##0%" sourceLinked="0"/>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3"/>
                <c:pt idx="0">
                  <c:v>Апрель</c:v>
                </c:pt>
                <c:pt idx="1">
                  <c:v>Май</c:v>
                </c:pt>
                <c:pt idx="2">
                  <c:v>Июнь</c:v>
                </c:pt>
              </c:strCache>
            </c:strRef>
          </c:cat>
          <c:val>
            <c:numRef>
              <c:f>Sheet1!$B$2:$D$2</c:f>
              <c:numCache>
                <c:formatCode>General</c:formatCode>
                <c:ptCount val="3"/>
                <c:pt idx="0">
                  <c:v>52.0</c:v>
                </c:pt>
                <c:pt idx="1">
                  <c:v>36.0</c:v>
                </c:pt>
                <c:pt idx="2">
                  <c:v>12.0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FCFFF5"/>
            </a:solidFill>
            <a:ln w="25400" cap="flat">
              <a:noFill/>
              <a:miter lim="400000"/>
            </a:ln>
            <a:effectLst/>
          </c:spPr>
          <c:dPt>
            <c:idx val="0"/>
            <c:bubble3D val="0"/>
          </c:dPt>
          <c:dPt>
            <c:idx val="1"/>
            <c:bubble3D val="0"/>
            <c:spPr>
              <a:solidFill>
                <a:srgbClr val="5ED39F"/>
              </a:solidFill>
              <a:ln w="25400" cap="flat">
                <a:noFill/>
                <a:miter lim="400000"/>
              </a:ln>
              <a:effectLst/>
            </c:spPr>
          </c:dPt>
          <c:dPt>
            <c:idx val="2"/>
            <c:bubble3D val="0"/>
            <c:spPr>
              <a:noFill/>
              <a:ln w="25400" cap="flat">
                <a:solidFill>
                  <a:srgbClr val="FFFFFF"/>
                </a:solidFill>
                <a:prstDash val="solid"/>
                <a:bevel/>
              </a:ln>
              <a:effectLst>
                <a:outerShdw blurRad="38100" dist="20000" dir="5400000" algn="tl">
                  <a:srgbClr val="000000">
                    <a:alpha val="38000"/>
                  </a:srgbClr>
                </a:outerShdw>
              </a:effectLst>
            </c:spPr>
          </c:dPt>
          <c:dLbls>
            <c:dLbl>
              <c:idx val="0"/>
              <c:layout>
                <c:manualLayout>
                  <c:x val="-0.202747157482966"/>
                  <c:y val="-0.0245831333242584"/>
                </c:manualLayout>
              </c:layout>
              <c:tx>
                <c:rich>
                  <a:bodyPr/>
                  <a:lstStyle/>
                  <a:p>
                    <a:r>
                      <a:rPr lang="ru-RU" smtClean="0"/>
                      <a:t>51%</a:t>
                    </a:r>
                    <a:endParaRPr lang="ru-RU" dirty="0"/>
                  </a:p>
                </c:rich>
              </c:tx>
              <c:dLblPos val="bestFit"/>
              <c:showLegendKey val="0"/>
              <c:showVal val="0"/>
              <c:showCatName val="0"/>
              <c:showSerName val="0"/>
              <c:showPercent val="1"/>
              <c:showBubbleSize val="0"/>
            </c:dLbl>
            <c:dLbl>
              <c:idx val="1"/>
              <c:layout/>
              <c:tx>
                <c:rich>
                  <a:bodyPr/>
                  <a:lstStyle/>
                  <a:p>
                    <a:r>
                      <a:rPr lang="ru-RU" smtClean="0"/>
                      <a:t>49%</a:t>
                    </a:r>
                    <a:endParaRPr lang="ru-RU" dirty="0"/>
                  </a:p>
                </c:rich>
              </c:tx>
              <c:dLblPos val="ctr"/>
              <c:showLegendKey val="0"/>
              <c:showVal val="0"/>
              <c:showCatName val="0"/>
              <c:showSerName val="0"/>
              <c:showPercent val="1"/>
              <c:showBubbleSize val="0"/>
            </c:dLbl>
            <c:dLbl>
              <c:idx val="2"/>
              <c:numFmt formatCode="#,##0%" sourceLinked="0"/>
              <c:spPr/>
              <c:txPr>
                <a:bodyPr/>
                <a:lstStyle/>
                <a:p>
                  <a:pPr lvl="0">
                    <a:defRPr sz="2000" b="1" i="0" u="none" strike="noStrike">
                      <a:solidFill>
                        <a:srgbClr val="FFFFFF"/>
                      </a:solidFill>
                      <a:effectLst/>
                      <a:latin typeface="Proxima Nova Regular"/>
                    </a:defRPr>
                  </a:pPr>
                  <a:endParaRPr lang="ru-RU"/>
                </a:p>
              </c:txPr>
              <c:dLblPos val="ctr"/>
              <c:showLegendKey val="0"/>
              <c:showVal val="0"/>
              <c:showCatName val="0"/>
              <c:showSerName val="0"/>
              <c:showPercent val="1"/>
              <c:showBubbleSize val="0"/>
            </c:dLbl>
            <c:numFmt formatCode="#,##0%" sourceLinked="0"/>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showLeaderLines val="0"/>
          </c:dLbls>
          <c:cat>
            <c:strRef>
              <c:f>Sheet1!$B$1:$C$1</c:f>
              <c:strCache>
                <c:ptCount val="2"/>
                <c:pt idx="0">
                  <c:v>Апрель</c:v>
                </c:pt>
                <c:pt idx="1">
                  <c:v>Май</c:v>
                </c:pt>
              </c:strCache>
            </c:strRef>
          </c:cat>
          <c:val>
            <c:numRef>
              <c:f>Sheet1!$B$2:$C$2</c:f>
              <c:numCache>
                <c:formatCode>General</c:formatCode>
                <c:ptCount val="2"/>
                <c:pt idx="0">
                  <c:v>51.0</c:v>
                </c:pt>
                <c:pt idx="1">
                  <c:v>49.0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000000"/>
            </a:solidFill>
            <a:ln w="25400" cap="flat">
              <a:noFill/>
              <a:miter lim="400000"/>
            </a:ln>
            <a:effectLst/>
          </c:spPr>
          <c:dPt>
            <c:idx val="0"/>
            <c:bubble3D val="0"/>
          </c:dPt>
          <c:dPt>
            <c:idx val="1"/>
            <c:bubble3D val="0"/>
            <c:spPr>
              <a:solidFill>
                <a:srgbClr val="FFFFFF"/>
              </a:solidFill>
              <a:ln w="25400" cap="flat">
                <a:noFill/>
                <a:miter lim="400000"/>
              </a:ln>
              <a:effectLst>
                <a:outerShdw blurRad="38100" dist="20000" dir="5400000" algn="tl">
                  <a:srgbClr val="FFFFFF">
                    <a:alpha val="38000"/>
                  </a:srgbClr>
                </a:outerShdw>
              </a:effectLst>
            </c:spPr>
          </c:dPt>
          <c:dPt>
            <c:idx val="2"/>
            <c:bubble3D val="0"/>
            <c:spPr>
              <a:solidFill>
                <a:srgbClr val="5ED39F"/>
              </a:solidFill>
              <a:ln w="25400" cap="flat">
                <a:noFill/>
                <a:miter lim="400000"/>
              </a:ln>
              <a:effectLst/>
            </c:spPr>
          </c:dPt>
          <c:dLbls>
            <c:dLbl>
              <c:idx val="1"/>
              <c:layout>
                <c:manualLayout>
                  <c:x val="-0.145562377755648"/>
                  <c:y val="-0.0846471839916319"/>
                </c:manualLayout>
              </c:layout>
              <c:numFmt formatCode="#,##0%" sourceLinked="0"/>
              <c:spPr/>
              <c:txPr>
                <a:bodyPr/>
                <a:lstStyle/>
                <a:p>
                  <a:pPr lvl="0">
                    <a:defRPr sz="2000" b="1" i="0" u="none" strike="noStrike">
                      <a:solidFill>
                        <a:srgbClr val="000000"/>
                      </a:solidFill>
                      <a:effectLst/>
                      <a:latin typeface="Proxima Nova Regular"/>
                    </a:defRPr>
                  </a:pPr>
                  <a:endParaRPr lang="ru-RU"/>
                </a:p>
              </c:txPr>
              <c:dLblPos val="bestFit"/>
              <c:showLegendKey val="0"/>
              <c:showVal val="0"/>
              <c:showCatName val="0"/>
              <c:showSerName val="0"/>
              <c:showPercent val="1"/>
              <c:showBubbleSize val="0"/>
            </c:dLbl>
            <c:dLbl>
              <c:idx val="2"/>
              <c:numFmt formatCode="#,##0%" sourceLinked="0"/>
              <c:spPr/>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dLbl>
            <c:numFmt formatCode="#,##0%" sourceLinked="0"/>
            <c:txPr>
              <a:bodyPr/>
              <a:lstStyle/>
              <a:p>
                <a:pPr lvl="0">
                  <a:defRPr sz="2000" b="1" i="0" u="none" strike="noStrike">
                    <a:solidFill>
                      <a:srgbClr val="FCFFF5"/>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2"/>
                <c:pt idx="0">
                  <c:v>Апрель</c:v>
                </c:pt>
                <c:pt idx="1">
                  <c:v>Май</c:v>
                </c:pt>
              </c:strCache>
            </c:strRef>
          </c:cat>
          <c:val>
            <c:numRef>
              <c:f>Sheet1!$B$2:$D$2</c:f>
              <c:numCache>
                <c:formatCode>General</c:formatCode>
                <c:ptCount val="3"/>
                <c:pt idx="0">
                  <c:v>11.0</c:v>
                </c:pt>
                <c:pt idx="1">
                  <c:v>31.0</c:v>
                </c:pt>
                <c:pt idx="2">
                  <c:v>58.0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000000"/>
            </a:solidFill>
            <a:ln w="25400" cap="flat">
              <a:noFill/>
              <a:miter lim="400000"/>
            </a:ln>
            <a:effectLst/>
          </c:spPr>
          <c:dPt>
            <c:idx val="0"/>
            <c:bubble3D val="0"/>
          </c:dPt>
          <c:dPt>
            <c:idx val="1"/>
            <c:bubble3D val="0"/>
            <c:spPr>
              <a:solidFill>
                <a:srgbClr val="FFFFFF"/>
              </a:solidFill>
              <a:ln w="25400" cap="flat">
                <a:noFill/>
                <a:miter lim="400000"/>
              </a:ln>
              <a:effectLst>
                <a:outerShdw blurRad="38100" dist="20000" dir="5400000" algn="tl">
                  <a:srgbClr val="FFFFFF">
                    <a:alpha val="38000"/>
                  </a:srgbClr>
                </a:outerShdw>
              </a:effectLst>
            </c:spPr>
          </c:dPt>
          <c:dPt>
            <c:idx val="2"/>
            <c:bubble3D val="0"/>
            <c:spPr>
              <a:solidFill>
                <a:srgbClr val="5ED39F"/>
              </a:solidFill>
              <a:ln w="25400" cap="flat">
                <a:noFill/>
                <a:miter lim="400000"/>
              </a:ln>
              <a:effectLst/>
            </c:spPr>
          </c:dPt>
          <c:dLbls>
            <c:dLbl>
              <c:idx val="1"/>
              <c:numFmt formatCode="#,##0%" sourceLinked="0"/>
              <c:spPr/>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dLbl>
            <c:dLbl>
              <c:idx val="2"/>
              <c:numFmt formatCode="#,##0%" sourceLinked="0"/>
              <c:spPr/>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dLbl>
            <c:numFmt formatCode="#,##0%" sourceLinked="0"/>
            <c:txPr>
              <a:bodyPr/>
              <a:lstStyle/>
              <a:p>
                <a:pPr lvl="0">
                  <a:defRPr sz="2000" b="1" i="0" u="none" strike="noStrike">
                    <a:solidFill>
                      <a:srgbClr val="FCFFF5"/>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2"/>
                <c:pt idx="0">
                  <c:v>Апрель</c:v>
                </c:pt>
                <c:pt idx="1">
                  <c:v>Май</c:v>
                </c:pt>
              </c:strCache>
            </c:strRef>
          </c:cat>
          <c:val>
            <c:numRef>
              <c:f>Sheet1!$B$2:$D$2</c:f>
              <c:numCache>
                <c:formatCode>General</c:formatCode>
                <c:ptCount val="3"/>
                <c:pt idx="0">
                  <c:v>14.0</c:v>
                </c:pt>
                <c:pt idx="1">
                  <c:v>33.0</c:v>
                </c:pt>
                <c:pt idx="2">
                  <c:v>53.0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40274072294246"/>
          <c:y val="0.204348748380454"/>
          <c:w val="0.915972592770575"/>
          <c:h val="0.701513280841119"/>
        </c:manualLayout>
      </c:layout>
      <c:barChart>
        <c:barDir val="bar"/>
        <c:grouping val="clustered"/>
        <c:varyColors val="0"/>
        <c:ser>
          <c:idx val="0"/>
          <c:order val="0"/>
          <c:tx>
            <c:strRef>
              <c:f>Лист1!$B$1</c:f>
              <c:strCache>
                <c:ptCount val="1"/>
                <c:pt idx="0">
                  <c:v>14-17</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Лист1!$B$2</c:f>
              <c:numCache>
                <c:formatCode>0.00</c:formatCode>
                <c:ptCount val="1"/>
                <c:pt idx="0">
                  <c:v>0.07</c:v>
                </c:pt>
              </c:numCache>
            </c:numRef>
          </c:val>
        </c:ser>
        <c:ser>
          <c:idx val="1"/>
          <c:order val="1"/>
          <c:tx>
            <c:strRef>
              <c:f>Лист1!$C$1</c:f>
              <c:strCache>
                <c:ptCount val="1"/>
                <c:pt idx="0">
                  <c:v>18-24</c:v>
                </c:pt>
              </c:strCache>
            </c:strRef>
          </c:tx>
          <c:spPr>
            <a:solidFill>
              <a:srgbClr val="6CCCA0"/>
            </a:solidFill>
          </c:spPr>
          <c:invertIfNegative val="0"/>
          <c:dLbls>
            <c:dLbl>
              <c:idx val="0"/>
              <c:layout>
                <c:manualLayout>
                  <c:x val="0.00252846455160162"/>
                  <c:y val="0.00517098177886187"/>
                </c:manualLayout>
              </c:layout>
              <c:showLegendKey val="0"/>
              <c:showVal val="1"/>
              <c:showCatName val="0"/>
              <c:showSerName val="0"/>
              <c:showPercent val="0"/>
              <c:showBubbleSize val="0"/>
            </c:dLbl>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Лист1!$C$2</c:f>
              <c:numCache>
                <c:formatCode>0.00</c:formatCode>
                <c:ptCount val="1"/>
                <c:pt idx="0">
                  <c:v>0.13</c:v>
                </c:pt>
              </c:numCache>
            </c:numRef>
          </c:val>
        </c:ser>
        <c:ser>
          <c:idx val="2"/>
          <c:order val="2"/>
          <c:tx>
            <c:strRef>
              <c:f>Лист1!$D$1</c:f>
              <c:strCache>
                <c:ptCount val="1"/>
                <c:pt idx="0">
                  <c:v>25-34</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Лист1!$D$2</c:f>
              <c:numCache>
                <c:formatCode>0.00</c:formatCode>
                <c:ptCount val="1"/>
                <c:pt idx="0">
                  <c:v>0.13</c:v>
                </c:pt>
              </c:numCache>
            </c:numRef>
          </c:val>
        </c:ser>
        <c:ser>
          <c:idx val="3"/>
          <c:order val="3"/>
          <c:tx>
            <c:strRef>
              <c:f>Лист1!$E$1</c:f>
              <c:strCache>
                <c:ptCount val="1"/>
                <c:pt idx="0">
                  <c:v>35-44</c:v>
                </c:pt>
              </c:strCache>
            </c:strRef>
          </c:tx>
          <c:spPr>
            <a:solidFill>
              <a:srgbClr val="6CCCA0"/>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Лист1!$E$2</c:f>
              <c:numCache>
                <c:formatCode>0.00</c:formatCode>
                <c:ptCount val="1"/>
                <c:pt idx="0">
                  <c:v>0.23</c:v>
                </c:pt>
              </c:numCache>
            </c:numRef>
          </c:val>
        </c:ser>
        <c:ser>
          <c:idx val="4"/>
          <c:order val="4"/>
          <c:tx>
            <c:strRef>
              <c:f>Лист1!$F$1</c:f>
              <c:strCache>
                <c:ptCount val="1"/>
                <c:pt idx="0">
                  <c:v>45-55</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Лист1!$F$2</c:f>
              <c:numCache>
                <c:formatCode>0.00</c:formatCode>
                <c:ptCount val="1"/>
                <c:pt idx="0">
                  <c:v>0.33</c:v>
                </c:pt>
              </c:numCache>
            </c:numRef>
          </c:val>
        </c:ser>
        <c:ser>
          <c:idx val="5"/>
          <c:order val="5"/>
          <c:tx>
            <c:strRef>
              <c:f>Лист1!$G$1</c:f>
              <c:strCache>
                <c:ptCount val="1"/>
                <c:pt idx="0">
                  <c:v>55-64</c:v>
                </c:pt>
              </c:strCache>
            </c:strRef>
          </c:tx>
          <c:spPr>
            <a:solidFill>
              <a:srgbClr val="6CCCA0"/>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Лист1!$G$2</c:f>
              <c:numCache>
                <c:formatCode>0.00</c:formatCode>
                <c:ptCount val="1"/>
                <c:pt idx="0">
                  <c:v>0.05</c:v>
                </c:pt>
              </c:numCache>
            </c:numRef>
          </c:val>
        </c:ser>
        <c:dLbls>
          <c:showLegendKey val="0"/>
          <c:showVal val="0"/>
          <c:showCatName val="0"/>
          <c:showSerName val="0"/>
          <c:showPercent val="0"/>
          <c:showBubbleSize val="0"/>
        </c:dLbls>
        <c:gapWidth val="150"/>
        <c:axId val="2120679672"/>
        <c:axId val="2120682648"/>
      </c:barChart>
      <c:catAx>
        <c:axId val="2120679672"/>
        <c:scaling>
          <c:orientation val="minMax"/>
        </c:scaling>
        <c:delete val="1"/>
        <c:axPos val="l"/>
        <c:majorTickMark val="out"/>
        <c:minorTickMark val="none"/>
        <c:tickLblPos val="nextTo"/>
        <c:crossAx val="2120682648"/>
        <c:crosses val="autoZero"/>
        <c:auto val="1"/>
        <c:lblAlgn val="ctr"/>
        <c:lblOffset val="100"/>
        <c:noMultiLvlLbl val="0"/>
      </c:catAx>
      <c:valAx>
        <c:axId val="2120682648"/>
        <c:scaling>
          <c:orientation val="minMax"/>
        </c:scaling>
        <c:delete val="1"/>
        <c:axPos val="b"/>
        <c:numFmt formatCode="0.00" sourceLinked="1"/>
        <c:majorTickMark val="out"/>
        <c:minorTickMark val="none"/>
        <c:tickLblPos val="nextTo"/>
        <c:crossAx val="2120679672"/>
        <c:crosses val="autoZero"/>
        <c:crossBetween val="between"/>
      </c:valAx>
    </c:plotArea>
    <c:plotVisOnly val="1"/>
    <c:dispBlanksAs val="gap"/>
    <c:showDLblsOverMax val="0"/>
  </c:chart>
  <c:txPr>
    <a:bodyPr/>
    <a:lstStyle/>
    <a:p>
      <a:pPr>
        <a:defRPr sz="1800">
          <a:solidFill>
            <a:schemeClr val="bg1"/>
          </a:solidFill>
          <a:latin typeface="Proxima Nova Black"/>
        </a:defRPr>
      </a:pPr>
      <a:endParaRPr lang="ru-RU"/>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FCFFF5"/>
            </a:solidFill>
            <a:ln w="25400" cap="flat">
              <a:noFill/>
              <a:miter lim="400000"/>
            </a:ln>
            <a:effectLst/>
          </c:spPr>
          <c:dPt>
            <c:idx val="0"/>
            <c:bubble3D val="0"/>
          </c:dPt>
          <c:dPt>
            <c:idx val="1"/>
            <c:bubble3D val="0"/>
            <c:spPr>
              <a:solidFill>
                <a:srgbClr val="5ED39F"/>
              </a:solidFill>
              <a:ln w="25400" cap="flat">
                <a:noFill/>
                <a:miter lim="400000"/>
              </a:ln>
              <a:effectLst/>
            </c:spPr>
          </c:dPt>
          <c:dPt>
            <c:idx val="2"/>
            <c:bubble3D val="0"/>
            <c:spPr>
              <a:solidFill>
                <a:srgbClr val="000000"/>
              </a:solidFill>
              <a:ln w="25400" cap="flat">
                <a:noFill/>
                <a:miter lim="400000"/>
              </a:ln>
              <a:effectLst/>
            </c:spPr>
          </c:dPt>
          <c:dLbls>
            <c:dLbl>
              <c:idx val="1"/>
              <c:layout>
                <c:manualLayout>
                  <c:x val="0.133953874922086"/>
                  <c:y val="-0.195655444664952"/>
                </c:manualLayout>
              </c:layout>
              <c:numFmt formatCode="#,##0%" sourceLinked="0"/>
              <c:spPr/>
              <c:txPr>
                <a:bodyPr/>
                <a:lstStyle/>
                <a:p>
                  <a:pPr lvl="0">
                    <a:defRPr sz="2000" b="1" i="0" u="none" strike="noStrike">
                      <a:solidFill>
                        <a:srgbClr val="FFFFFF"/>
                      </a:solidFill>
                      <a:effectLst/>
                      <a:latin typeface="Proxima Nova Regular"/>
                    </a:defRPr>
                  </a:pPr>
                  <a:endParaRPr lang="ru-RU"/>
                </a:p>
              </c:txPr>
              <c:dLblPos val="bestFit"/>
              <c:showLegendKey val="0"/>
              <c:showVal val="0"/>
              <c:showCatName val="0"/>
              <c:showSerName val="0"/>
              <c:showPercent val="1"/>
              <c:showBubbleSize val="0"/>
            </c:dLbl>
            <c:dLbl>
              <c:idx val="2"/>
              <c:layout>
                <c:manualLayout>
                  <c:x val="0.150683851924028"/>
                  <c:y val="0.167420133689648"/>
                </c:manualLayout>
              </c:layout>
              <c:numFmt formatCode="#,##0%" sourceLinked="0"/>
              <c:spPr/>
              <c:txPr>
                <a:bodyPr/>
                <a:lstStyle/>
                <a:p>
                  <a:pPr lvl="0">
                    <a:defRPr sz="2000" b="1" i="0" u="none" strike="noStrike">
                      <a:solidFill>
                        <a:srgbClr val="FFFFFF"/>
                      </a:solidFill>
                      <a:effectLst/>
                      <a:latin typeface="Proxima Nova Regular"/>
                    </a:defRPr>
                  </a:pPr>
                  <a:endParaRPr lang="ru-RU"/>
                </a:p>
              </c:txPr>
              <c:dLblPos val="bestFit"/>
              <c:showLegendKey val="0"/>
              <c:showVal val="0"/>
              <c:showCatName val="0"/>
              <c:showSerName val="0"/>
              <c:showPercent val="1"/>
              <c:showBubbleSize val="0"/>
            </c:dLbl>
            <c:numFmt formatCode="#,##0%" sourceLinked="0"/>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3"/>
                <c:pt idx="0">
                  <c:v>Апрель</c:v>
                </c:pt>
                <c:pt idx="1">
                  <c:v>Май</c:v>
                </c:pt>
                <c:pt idx="2">
                  <c:v>Июнь</c:v>
                </c:pt>
              </c:strCache>
            </c:strRef>
          </c:cat>
          <c:val>
            <c:numRef>
              <c:f>Sheet1!$B$2:$D$2</c:f>
              <c:numCache>
                <c:formatCode>General</c:formatCode>
                <c:ptCount val="3"/>
                <c:pt idx="0">
                  <c:v>51.0</c:v>
                </c:pt>
                <c:pt idx="1">
                  <c:v>35.0</c:v>
                </c:pt>
                <c:pt idx="2">
                  <c:v>14.0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FCFFF5"/>
            </a:solidFill>
            <a:ln w="25400" cap="flat">
              <a:noFill/>
              <a:miter lim="400000"/>
            </a:ln>
            <a:effectLst/>
          </c:spPr>
          <c:dPt>
            <c:idx val="0"/>
            <c:bubble3D val="0"/>
          </c:dPt>
          <c:dPt>
            <c:idx val="1"/>
            <c:bubble3D val="0"/>
            <c:spPr>
              <a:solidFill>
                <a:srgbClr val="5ED39F"/>
              </a:solidFill>
              <a:ln w="25400" cap="flat">
                <a:noFill/>
                <a:miter lim="400000"/>
              </a:ln>
              <a:effectLst/>
            </c:spPr>
          </c:dPt>
          <c:dPt>
            <c:idx val="2"/>
            <c:bubble3D val="0"/>
            <c:spPr>
              <a:noFill/>
              <a:ln w="25400" cap="flat">
                <a:solidFill>
                  <a:srgbClr val="FFFFFF"/>
                </a:solidFill>
                <a:prstDash val="solid"/>
                <a:bevel/>
              </a:ln>
              <a:effectLst>
                <a:outerShdw blurRad="38100" dist="20000" dir="5400000" algn="tl">
                  <a:srgbClr val="000000">
                    <a:alpha val="38000"/>
                  </a:srgbClr>
                </a:outerShdw>
              </a:effectLst>
            </c:spPr>
          </c:dPt>
          <c:dLbls>
            <c:dLbl>
              <c:idx val="0"/>
              <c:layout>
                <c:manualLayout>
                  <c:x val="-0.188188884988214"/>
                  <c:y val="-0.173805426395466"/>
                </c:manualLayout>
              </c:layout>
              <c:tx>
                <c:rich>
                  <a:bodyPr/>
                  <a:lstStyle/>
                  <a:p>
                    <a:r>
                      <a:rPr lang="ru-RU" dirty="0" smtClean="0"/>
                      <a:t>58%</a:t>
                    </a:r>
                    <a:endParaRPr lang="ru-RU" dirty="0"/>
                  </a:p>
                </c:rich>
              </c:tx>
              <c:dLblPos val="bestFit"/>
              <c:showLegendKey val="0"/>
              <c:showVal val="0"/>
              <c:showCatName val="0"/>
              <c:showSerName val="0"/>
              <c:showPercent val="1"/>
              <c:showBubbleSize val="0"/>
            </c:dLbl>
            <c:dLbl>
              <c:idx val="1"/>
              <c:layout>
                <c:manualLayout>
                  <c:x val="0.181423300400496"/>
                  <c:y val="0.119797101241609"/>
                </c:manualLayout>
              </c:layout>
              <c:tx>
                <c:rich>
                  <a:bodyPr/>
                  <a:lstStyle/>
                  <a:p>
                    <a:r>
                      <a:rPr lang="ru-RU" dirty="0" smtClean="0"/>
                      <a:t>42%</a:t>
                    </a:r>
                    <a:endParaRPr lang="ru-RU" dirty="0"/>
                  </a:p>
                </c:rich>
              </c:tx>
              <c:dLblPos val="bestFit"/>
              <c:showLegendKey val="0"/>
              <c:showVal val="0"/>
              <c:showCatName val="0"/>
              <c:showSerName val="0"/>
              <c:showPercent val="1"/>
              <c:showBubbleSize val="0"/>
            </c:dLbl>
            <c:dLbl>
              <c:idx val="2"/>
              <c:numFmt formatCode="#,##0%" sourceLinked="0"/>
              <c:spPr/>
              <c:txPr>
                <a:bodyPr/>
                <a:lstStyle/>
                <a:p>
                  <a:pPr lvl="0">
                    <a:defRPr sz="2000" b="1" i="0" u="none" strike="noStrike">
                      <a:solidFill>
                        <a:srgbClr val="FFFFFF"/>
                      </a:solidFill>
                      <a:effectLst/>
                      <a:latin typeface="Proxima Nova Regular"/>
                    </a:defRPr>
                  </a:pPr>
                  <a:endParaRPr lang="ru-RU"/>
                </a:p>
              </c:txPr>
              <c:dLblPos val="ctr"/>
              <c:showLegendKey val="0"/>
              <c:showVal val="0"/>
              <c:showCatName val="0"/>
              <c:showSerName val="0"/>
              <c:showPercent val="1"/>
              <c:showBubbleSize val="0"/>
            </c:dLbl>
            <c:numFmt formatCode="#,##0%" sourceLinked="0"/>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showLeaderLines val="0"/>
          </c:dLbls>
          <c:cat>
            <c:strRef>
              <c:f>Sheet1!$B$1:$C$1</c:f>
              <c:strCache>
                <c:ptCount val="2"/>
                <c:pt idx="0">
                  <c:v>Апрель</c:v>
                </c:pt>
                <c:pt idx="1">
                  <c:v>Май</c:v>
                </c:pt>
              </c:strCache>
            </c:strRef>
          </c:cat>
          <c:val>
            <c:numRef>
              <c:f>Sheet1!$B$2:$C$2</c:f>
              <c:numCache>
                <c:formatCode>General</c:formatCode>
                <c:ptCount val="2"/>
                <c:pt idx="0">
                  <c:v>58.0</c:v>
                </c:pt>
                <c:pt idx="1">
                  <c:v>42.0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ru-RU"/>
  <c:roundedCorners val="0"/>
  <c:style val="18"/>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000000"/>
            </a:solidFill>
            <a:ln w="25400" cap="flat">
              <a:noFill/>
              <a:miter lim="400000"/>
            </a:ln>
            <a:effectLst/>
          </c:spPr>
          <c:dPt>
            <c:idx val="0"/>
            <c:bubble3D val="0"/>
          </c:dPt>
          <c:dPt>
            <c:idx val="1"/>
            <c:bubble3D val="0"/>
            <c:spPr>
              <a:solidFill>
                <a:srgbClr val="FFFFFF"/>
              </a:solidFill>
              <a:ln w="25400" cap="flat">
                <a:noFill/>
                <a:miter lim="400000"/>
              </a:ln>
              <a:effectLst>
                <a:outerShdw blurRad="38100" dist="20000" dir="5400000" algn="tl">
                  <a:srgbClr val="FFFFFF">
                    <a:alpha val="38000"/>
                  </a:srgbClr>
                </a:outerShdw>
              </a:effectLst>
            </c:spPr>
          </c:dPt>
          <c:dPt>
            <c:idx val="2"/>
            <c:bubble3D val="0"/>
            <c:spPr>
              <a:solidFill>
                <a:srgbClr val="5ED39F"/>
              </a:solidFill>
              <a:ln w="25400" cap="flat">
                <a:noFill/>
                <a:miter lim="400000"/>
              </a:ln>
              <a:effectLst/>
            </c:spPr>
          </c:dPt>
          <c:dLbls>
            <c:dLbl>
              <c:idx val="1"/>
              <c:layout>
                <c:manualLayout>
                  <c:x val="-0.200017691208375"/>
                  <c:y val="0.0870985472602609"/>
                </c:manualLayout>
              </c:layout>
              <c:numFmt formatCode="#,##0%" sourceLinked="0"/>
              <c:spPr/>
              <c:txPr>
                <a:bodyPr/>
                <a:lstStyle/>
                <a:p>
                  <a:pPr lvl="0">
                    <a:defRPr sz="2000" b="1" i="0" u="none" strike="noStrike">
                      <a:solidFill>
                        <a:srgbClr val="000000"/>
                      </a:solidFill>
                      <a:effectLst/>
                      <a:latin typeface="Proxima Nova Regular"/>
                    </a:defRPr>
                  </a:pPr>
                  <a:endParaRPr lang="ru-RU"/>
                </a:p>
              </c:txPr>
              <c:dLblPos val="bestFit"/>
              <c:showLegendKey val="0"/>
              <c:showVal val="0"/>
              <c:showCatName val="0"/>
              <c:showSerName val="0"/>
              <c:showPercent val="1"/>
              <c:showBubbleSize val="0"/>
            </c:dLbl>
            <c:dLbl>
              <c:idx val="2"/>
              <c:layout>
                <c:manualLayout>
                  <c:x val="0.215467483828981"/>
                  <c:y val="-0.213828349910933"/>
                </c:manualLayout>
              </c:layout>
              <c:numFmt formatCode="#,##0%" sourceLinked="0"/>
              <c:spPr/>
              <c:txPr>
                <a:bodyPr/>
                <a:lstStyle/>
                <a:p>
                  <a:pPr lvl="0">
                    <a:defRPr sz="2000" b="1" i="0" u="none" strike="noStrike">
                      <a:solidFill>
                        <a:srgbClr val="000000"/>
                      </a:solidFill>
                      <a:effectLst/>
                      <a:latin typeface="Proxima Nova Regular"/>
                    </a:defRPr>
                  </a:pPr>
                  <a:endParaRPr lang="ru-RU"/>
                </a:p>
              </c:txPr>
              <c:dLblPos val="bestFit"/>
              <c:showLegendKey val="0"/>
              <c:showVal val="0"/>
              <c:showCatName val="0"/>
              <c:showSerName val="0"/>
              <c:showPercent val="1"/>
              <c:showBubbleSize val="0"/>
            </c:dLbl>
            <c:numFmt formatCode="#,##0%" sourceLinked="0"/>
            <c:txPr>
              <a:bodyPr/>
              <a:lstStyle/>
              <a:p>
                <a:pPr lvl="0">
                  <a:defRPr sz="2000" b="1" i="0" u="none" strike="noStrike">
                    <a:solidFill>
                      <a:srgbClr val="FCFFF5"/>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2"/>
                <c:pt idx="0">
                  <c:v>Апрель</c:v>
                </c:pt>
                <c:pt idx="1">
                  <c:v>Май</c:v>
                </c:pt>
              </c:strCache>
            </c:strRef>
          </c:cat>
          <c:val>
            <c:numRef>
              <c:f>Sheet1!$B$2:$D$2</c:f>
              <c:numCache>
                <c:formatCode>General</c:formatCode>
                <c:ptCount val="3"/>
                <c:pt idx="0">
                  <c:v>9.0</c:v>
                </c:pt>
                <c:pt idx="1">
                  <c:v>23.0</c:v>
                </c:pt>
                <c:pt idx="2">
                  <c:v>68.0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000000"/>
            </a:solidFill>
            <a:ln w="25400" cap="flat">
              <a:noFill/>
              <a:miter lim="400000"/>
            </a:ln>
            <a:effectLst/>
          </c:spPr>
          <c:dPt>
            <c:idx val="0"/>
            <c:bubble3D val="0"/>
          </c:dPt>
          <c:dPt>
            <c:idx val="1"/>
            <c:bubble3D val="0"/>
            <c:spPr>
              <a:solidFill>
                <a:srgbClr val="FFFFFF"/>
              </a:solidFill>
              <a:ln w="25400" cap="flat">
                <a:noFill/>
                <a:miter lim="400000"/>
              </a:ln>
              <a:effectLst>
                <a:outerShdw blurRad="38100" dist="20000" dir="5400000" algn="tl">
                  <a:srgbClr val="FFFFFF">
                    <a:alpha val="38000"/>
                  </a:srgbClr>
                </a:outerShdw>
              </a:effectLst>
            </c:spPr>
          </c:dPt>
          <c:dPt>
            <c:idx val="2"/>
            <c:bubble3D val="0"/>
            <c:spPr>
              <a:solidFill>
                <a:srgbClr val="5ED39F"/>
              </a:solidFill>
              <a:ln w="25400" cap="flat">
                <a:noFill/>
                <a:miter lim="400000"/>
              </a:ln>
              <a:effectLst/>
            </c:spPr>
          </c:dPt>
          <c:dLbls>
            <c:dLbl>
              <c:idx val="1"/>
              <c:layout>
                <c:manualLayout>
                  <c:x val="-0.170564387660398"/>
                  <c:y val="0.0322527023470363"/>
                </c:manualLayout>
              </c:layout>
              <c:numFmt formatCode="#,##0%" sourceLinked="0"/>
              <c:spPr/>
              <c:txPr>
                <a:bodyPr/>
                <a:lstStyle/>
                <a:p>
                  <a:pPr lvl="0">
                    <a:defRPr sz="2000" b="1" i="0" u="none" strike="noStrike">
                      <a:solidFill>
                        <a:srgbClr val="000000"/>
                      </a:solidFill>
                      <a:effectLst/>
                      <a:latin typeface="Proxima Nova Regular"/>
                    </a:defRPr>
                  </a:pPr>
                  <a:endParaRPr lang="ru-RU"/>
                </a:p>
              </c:txPr>
              <c:dLblPos val="bestFit"/>
              <c:showLegendKey val="0"/>
              <c:showVal val="0"/>
              <c:showCatName val="0"/>
              <c:showSerName val="0"/>
              <c:showPercent val="1"/>
              <c:showBubbleSize val="0"/>
            </c:dLbl>
            <c:dLbl>
              <c:idx val="2"/>
              <c:layout>
                <c:manualLayout>
                  <c:x val="0.182358672213731"/>
                  <c:y val="-0.232845348638553"/>
                </c:manualLayout>
              </c:layout>
              <c:numFmt formatCode="#,##0%" sourceLinked="0"/>
              <c:spPr/>
              <c:txPr>
                <a:bodyPr/>
                <a:lstStyle/>
                <a:p>
                  <a:pPr lvl="0">
                    <a:defRPr sz="2000" b="1" i="0" u="none" strike="noStrike">
                      <a:solidFill>
                        <a:srgbClr val="000000"/>
                      </a:solidFill>
                      <a:effectLst/>
                      <a:latin typeface="Proxima Nova Regular"/>
                    </a:defRPr>
                  </a:pPr>
                  <a:endParaRPr lang="ru-RU"/>
                </a:p>
              </c:txPr>
              <c:dLblPos val="bestFit"/>
              <c:showLegendKey val="0"/>
              <c:showVal val="0"/>
              <c:showCatName val="0"/>
              <c:showSerName val="0"/>
              <c:showPercent val="1"/>
              <c:showBubbleSize val="0"/>
            </c:dLbl>
            <c:numFmt formatCode="#,##0%" sourceLinked="0"/>
            <c:txPr>
              <a:bodyPr/>
              <a:lstStyle/>
              <a:p>
                <a:pPr lvl="0">
                  <a:defRPr sz="2000" b="1" i="0" u="none" strike="noStrike">
                    <a:solidFill>
                      <a:srgbClr val="FCFFF5"/>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2"/>
                <c:pt idx="0">
                  <c:v>Апрель</c:v>
                </c:pt>
                <c:pt idx="1">
                  <c:v>Май</c:v>
                </c:pt>
              </c:strCache>
            </c:strRef>
          </c:cat>
          <c:val>
            <c:numRef>
              <c:f>Sheet1!$B$2:$D$2</c:f>
              <c:numCache>
                <c:formatCode>General</c:formatCode>
                <c:ptCount val="3"/>
                <c:pt idx="0">
                  <c:v>13.0</c:v>
                </c:pt>
                <c:pt idx="1">
                  <c:v>24.0</c:v>
                </c:pt>
                <c:pt idx="2">
                  <c:v>63.0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40274072294246"/>
          <c:y val="0.204348748380454"/>
          <c:w val="0.915972592770575"/>
          <c:h val="0.701513280841119"/>
        </c:manualLayout>
      </c:layout>
      <c:barChart>
        <c:barDir val="bar"/>
        <c:grouping val="clustered"/>
        <c:varyColors val="0"/>
        <c:ser>
          <c:idx val="0"/>
          <c:order val="0"/>
          <c:tx>
            <c:strRef>
              <c:f>Лист1!$B$1</c:f>
              <c:strCache>
                <c:ptCount val="1"/>
                <c:pt idx="0">
                  <c:v>14-17</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Лист1!$B$2</c:f>
              <c:numCache>
                <c:formatCode>0.00</c:formatCode>
                <c:ptCount val="1"/>
                <c:pt idx="0">
                  <c:v>0.06</c:v>
                </c:pt>
              </c:numCache>
            </c:numRef>
          </c:val>
        </c:ser>
        <c:ser>
          <c:idx val="1"/>
          <c:order val="1"/>
          <c:tx>
            <c:strRef>
              <c:f>Лист1!$C$1</c:f>
              <c:strCache>
                <c:ptCount val="1"/>
                <c:pt idx="0">
                  <c:v>18-24</c:v>
                </c:pt>
              </c:strCache>
            </c:strRef>
          </c:tx>
          <c:spPr>
            <a:solidFill>
              <a:srgbClr val="6CCCA0"/>
            </a:solidFill>
          </c:spPr>
          <c:invertIfNegative val="0"/>
          <c:dLbls>
            <c:dLbl>
              <c:idx val="0"/>
              <c:layout>
                <c:manualLayout>
                  <c:x val="0.00252846455160162"/>
                  <c:y val="0.00517098177886187"/>
                </c:manualLayout>
              </c:layout>
              <c:showLegendKey val="0"/>
              <c:showVal val="1"/>
              <c:showCatName val="0"/>
              <c:showSerName val="0"/>
              <c:showPercent val="0"/>
              <c:showBubbleSize val="0"/>
            </c:dLbl>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Лист1!$C$2</c:f>
              <c:numCache>
                <c:formatCode>0.00</c:formatCode>
                <c:ptCount val="1"/>
                <c:pt idx="0">
                  <c:v>0.12</c:v>
                </c:pt>
              </c:numCache>
            </c:numRef>
          </c:val>
        </c:ser>
        <c:ser>
          <c:idx val="2"/>
          <c:order val="2"/>
          <c:tx>
            <c:strRef>
              <c:f>Лист1!$D$1</c:f>
              <c:strCache>
                <c:ptCount val="1"/>
                <c:pt idx="0">
                  <c:v>25-34</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Лист1!$D$2</c:f>
              <c:numCache>
                <c:formatCode>0.00</c:formatCode>
                <c:ptCount val="1"/>
                <c:pt idx="0">
                  <c:v>0.22</c:v>
                </c:pt>
              </c:numCache>
            </c:numRef>
          </c:val>
        </c:ser>
        <c:ser>
          <c:idx val="3"/>
          <c:order val="3"/>
          <c:tx>
            <c:strRef>
              <c:f>Лист1!$E$1</c:f>
              <c:strCache>
                <c:ptCount val="1"/>
                <c:pt idx="0">
                  <c:v>35-44</c:v>
                </c:pt>
              </c:strCache>
            </c:strRef>
          </c:tx>
          <c:spPr>
            <a:solidFill>
              <a:srgbClr val="6CCCA0"/>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Лист1!$E$2</c:f>
              <c:numCache>
                <c:formatCode>0.00</c:formatCode>
                <c:ptCount val="1"/>
                <c:pt idx="0">
                  <c:v>0.35</c:v>
                </c:pt>
              </c:numCache>
            </c:numRef>
          </c:val>
        </c:ser>
        <c:ser>
          <c:idx val="4"/>
          <c:order val="4"/>
          <c:tx>
            <c:strRef>
              <c:f>Лист1!$F$1</c:f>
              <c:strCache>
                <c:ptCount val="1"/>
                <c:pt idx="0">
                  <c:v>45-55</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Лист1!$F$2</c:f>
              <c:numCache>
                <c:formatCode>0.00</c:formatCode>
                <c:ptCount val="1"/>
                <c:pt idx="0">
                  <c:v>0.2</c:v>
                </c:pt>
              </c:numCache>
            </c:numRef>
          </c:val>
        </c:ser>
        <c:ser>
          <c:idx val="5"/>
          <c:order val="5"/>
          <c:tx>
            <c:strRef>
              <c:f>Лист1!$G$1</c:f>
              <c:strCache>
                <c:ptCount val="1"/>
                <c:pt idx="0">
                  <c:v>55-64</c:v>
                </c:pt>
              </c:strCache>
            </c:strRef>
          </c:tx>
          <c:spPr>
            <a:solidFill>
              <a:srgbClr val="6CCCA0"/>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Лист1!$G$2</c:f>
              <c:numCache>
                <c:formatCode>0.00</c:formatCode>
                <c:ptCount val="1"/>
                <c:pt idx="0">
                  <c:v>0.05</c:v>
                </c:pt>
              </c:numCache>
            </c:numRef>
          </c:val>
        </c:ser>
        <c:dLbls>
          <c:showLegendKey val="0"/>
          <c:showVal val="0"/>
          <c:showCatName val="0"/>
          <c:showSerName val="0"/>
          <c:showPercent val="0"/>
          <c:showBubbleSize val="0"/>
        </c:dLbls>
        <c:gapWidth val="150"/>
        <c:axId val="2121154792"/>
        <c:axId val="2121157768"/>
      </c:barChart>
      <c:catAx>
        <c:axId val="2121154792"/>
        <c:scaling>
          <c:orientation val="minMax"/>
        </c:scaling>
        <c:delete val="1"/>
        <c:axPos val="l"/>
        <c:majorTickMark val="out"/>
        <c:minorTickMark val="none"/>
        <c:tickLblPos val="nextTo"/>
        <c:crossAx val="2121157768"/>
        <c:crosses val="autoZero"/>
        <c:auto val="1"/>
        <c:lblAlgn val="ctr"/>
        <c:lblOffset val="100"/>
        <c:noMultiLvlLbl val="0"/>
      </c:catAx>
      <c:valAx>
        <c:axId val="2121157768"/>
        <c:scaling>
          <c:orientation val="minMax"/>
        </c:scaling>
        <c:delete val="1"/>
        <c:axPos val="b"/>
        <c:numFmt formatCode="0.00" sourceLinked="1"/>
        <c:majorTickMark val="out"/>
        <c:minorTickMark val="none"/>
        <c:tickLblPos val="nextTo"/>
        <c:crossAx val="2121154792"/>
        <c:crosses val="autoZero"/>
        <c:crossBetween val="between"/>
      </c:valAx>
    </c:plotArea>
    <c:plotVisOnly val="1"/>
    <c:dispBlanksAs val="gap"/>
    <c:showDLblsOverMax val="0"/>
  </c:chart>
  <c:txPr>
    <a:bodyPr/>
    <a:lstStyle/>
    <a:p>
      <a:pPr>
        <a:defRPr sz="1800">
          <a:solidFill>
            <a:schemeClr val="bg1"/>
          </a:solidFill>
          <a:latin typeface="Proxima Nova Black"/>
        </a:defRPr>
      </a:pPr>
      <a:endParaRPr lang="ru-RU"/>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FCFFF5"/>
            </a:solidFill>
            <a:ln w="25400" cap="flat">
              <a:noFill/>
              <a:miter lim="400000"/>
            </a:ln>
            <a:effectLst/>
          </c:spPr>
          <c:dPt>
            <c:idx val="0"/>
            <c:bubble3D val="0"/>
          </c:dPt>
          <c:dPt>
            <c:idx val="1"/>
            <c:bubble3D val="0"/>
            <c:spPr>
              <a:solidFill>
                <a:srgbClr val="5ED39F"/>
              </a:solidFill>
              <a:ln w="25400" cap="flat">
                <a:noFill/>
                <a:miter lim="400000"/>
              </a:ln>
              <a:effectLst/>
            </c:spPr>
          </c:dPt>
          <c:dPt>
            <c:idx val="2"/>
            <c:bubble3D val="0"/>
            <c:spPr>
              <a:solidFill>
                <a:srgbClr val="000000"/>
              </a:solidFill>
              <a:ln w="25400" cap="flat">
                <a:noFill/>
                <a:miter lim="400000"/>
              </a:ln>
              <a:effectLst/>
            </c:spPr>
          </c:dPt>
          <c:dLbls>
            <c:dLbl>
              <c:idx val="1"/>
              <c:layout>
                <c:manualLayout>
                  <c:x val="0.152151715540526"/>
                  <c:y val="-0.177457604046512"/>
                </c:manualLayout>
              </c:layout>
              <c:numFmt formatCode="#,##0%" sourceLinked="0"/>
              <c:spPr/>
              <c:txPr>
                <a:bodyPr/>
                <a:lstStyle/>
                <a:p>
                  <a:pPr lvl="0">
                    <a:defRPr sz="2000" b="1" i="0" u="none" strike="noStrike">
                      <a:solidFill>
                        <a:srgbClr val="FFFFFF"/>
                      </a:solidFill>
                      <a:effectLst/>
                      <a:latin typeface="Proxima Nova Regular"/>
                    </a:defRPr>
                  </a:pPr>
                  <a:endParaRPr lang="ru-RU"/>
                </a:p>
              </c:txPr>
              <c:dLblPos val="bestFit"/>
              <c:showLegendKey val="0"/>
              <c:showVal val="0"/>
              <c:showCatName val="0"/>
              <c:showSerName val="0"/>
              <c:showPercent val="1"/>
              <c:showBubbleSize val="0"/>
            </c:dLbl>
            <c:dLbl>
              <c:idx val="2"/>
              <c:layout>
                <c:manualLayout>
                  <c:x val="0.150683851924028"/>
                  <c:y val="0.167420133689648"/>
                </c:manualLayout>
              </c:layout>
              <c:numFmt formatCode="#,##0%" sourceLinked="0"/>
              <c:spPr/>
              <c:txPr>
                <a:bodyPr/>
                <a:lstStyle/>
                <a:p>
                  <a:pPr lvl="0">
                    <a:defRPr sz="2000" b="1" i="0" u="none" strike="noStrike">
                      <a:solidFill>
                        <a:srgbClr val="FFFFFF"/>
                      </a:solidFill>
                      <a:effectLst/>
                      <a:latin typeface="Proxima Nova Regular"/>
                    </a:defRPr>
                  </a:pPr>
                  <a:endParaRPr lang="ru-RU"/>
                </a:p>
              </c:txPr>
              <c:dLblPos val="bestFit"/>
              <c:showLegendKey val="0"/>
              <c:showVal val="0"/>
              <c:showCatName val="0"/>
              <c:showSerName val="0"/>
              <c:showPercent val="1"/>
              <c:showBubbleSize val="0"/>
            </c:dLbl>
            <c:numFmt formatCode="#,##0%" sourceLinked="0"/>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3"/>
                <c:pt idx="0">
                  <c:v>Апрель</c:v>
                </c:pt>
                <c:pt idx="1">
                  <c:v>Май</c:v>
                </c:pt>
                <c:pt idx="2">
                  <c:v>Июнь</c:v>
                </c:pt>
              </c:strCache>
            </c:strRef>
          </c:cat>
          <c:val>
            <c:numRef>
              <c:f>Sheet1!$B$2:$D$2</c:f>
              <c:numCache>
                <c:formatCode>General</c:formatCode>
                <c:ptCount val="3"/>
                <c:pt idx="0">
                  <c:v>45.0</c:v>
                </c:pt>
                <c:pt idx="1">
                  <c:v>41.0</c:v>
                </c:pt>
                <c:pt idx="2">
                  <c:v>14.0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FCFFF5"/>
            </a:solidFill>
            <a:ln w="25400" cap="flat">
              <a:noFill/>
              <a:miter lim="400000"/>
            </a:ln>
            <a:effectLst/>
          </c:spPr>
          <c:dPt>
            <c:idx val="0"/>
            <c:bubble3D val="0"/>
          </c:dPt>
          <c:dPt>
            <c:idx val="1"/>
            <c:bubble3D val="0"/>
            <c:spPr>
              <a:solidFill>
                <a:srgbClr val="5ED39F"/>
              </a:solidFill>
              <a:ln w="25400" cap="flat">
                <a:noFill/>
                <a:miter lim="400000"/>
              </a:ln>
              <a:effectLst/>
            </c:spPr>
          </c:dPt>
          <c:dPt>
            <c:idx val="2"/>
            <c:bubble3D val="0"/>
            <c:spPr>
              <a:noFill/>
              <a:ln w="25400" cap="flat">
                <a:solidFill>
                  <a:srgbClr val="FFFFFF"/>
                </a:solidFill>
                <a:prstDash val="solid"/>
                <a:bevel/>
              </a:ln>
              <a:effectLst>
                <a:outerShdw blurRad="38100" dist="20000" dir="5400000" algn="tl">
                  <a:srgbClr val="000000">
                    <a:alpha val="38000"/>
                  </a:srgbClr>
                </a:outerShdw>
              </a:effectLst>
            </c:spPr>
          </c:dPt>
          <c:dLbls>
            <c:dLbl>
              <c:idx val="0"/>
              <c:layout>
                <c:manualLayout>
                  <c:x val="-0.188188884988214"/>
                  <c:y val="0.000893843541557706"/>
                </c:manualLayout>
              </c:layout>
              <c:tx>
                <c:rich>
                  <a:bodyPr/>
                  <a:lstStyle/>
                  <a:p>
                    <a:r>
                      <a:rPr lang="ru-RU" dirty="0" smtClean="0"/>
                      <a:t>47%</a:t>
                    </a:r>
                    <a:endParaRPr lang="ru-RU" dirty="0"/>
                  </a:p>
                </c:rich>
              </c:tx>
              <c:dLblPos val="bestFit"/>
              <c:showLegendKey val="0"/>
              <c:showVal val="0"/>
              <c:showCatName val="0"/>
              <c:showSerName val="0"/>
              <c:showPercent val="1"/>
              <c:showBubbleSize val="0"/>
            </c:dLbl>
            <c:dLbl>
              <c:idx val="1"/>
              <c:layout>
                <c:manualLayout>
                  <c:x val="0.181423300400496"/>
                  <c:y val="-0.0876582818086075"/>
                </c:manualLayout>
              </c:layout>
              <c:tx>
                <c:rich>
                  <a:bodyPr/>
                  <a:lstStyle/>
                  <a:p>
                    <a:r>
                      <a:rPr lang="ru-RU" dirty="0" smtClean="0"/>
                      <a:t>53%</a:t>
                    </a:r>
                    <a:endParaRPr lang="ru-RU" dirty="0"/>
                  </a:p>
                </c:rich>
              </c:tx>
              <c:dLblPos val="bestFit"/>
              <c:showLegendKey val="0"/>
              <c:showVal val="0"/>
              <c:showCatName val="0"/>
              <c:showSerName val="0"/>
              <c:showPercent val="1"/>
              <c:showBubbleSize val="0"/>
            </c:dLbl>
            <c:dLbl>
              <c:idx val="2"/>
              <c:numFmt formatCode="#,##0%" sourceLinked="0"/>
              <c:spPr/>
              <c:txPr>
                <a:bodyPr/>
                <a:lstStyle/>
                <a:p>
                  <a:pPr lvl="0">
                    <a:defRPr sz="2000" b="1" i="0" u="none" strike="noStrike">
                      <a:solidFill>
                        <a:srgbClr val="FFFFFF"/>
                      </a:solidFill>
                      <a:effectLst/>
                      <a:latin typeface="Proxima Nova Regular"/>
                    </a:defRPr>
                  </a:pPr>
                  <a:endParaRPr lang="ru-RU"/>
                </a:p>
              </c:txPr>
              <c:dLblPos val="ctr"/>
              <c:showLegendKey val="0"/>
              <c:showVal val="0"/>
              <c:showCatName val="0"/>
              <c:showSerName val="0"/>
              <c:showPercent val="1"/>
              <c:showBubbleSize val="0"/>
            </c:dLbl>
            <c:numFmt formatCode="#,##0%" sourceLinked="0"/>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showLeaderLines val="0"/>
          </c:dLbls>
          <c:cat>
            <c:strRef>
              <c:f>Sheet1!$B$1:$C$1</c:f>
              <c:strCache>
                <c:ptCount val="2"/>
                <c:pt idx="0">
                  <c:v>Апрель</c:v>
                </c:pt>
                <c:pt idx="1">
                  <c:v>Май</c:v>
                </c:pt>
              </c:strCache>
            </c:strRef>
          </c:cat>
          <c:val>
            <c:numRef>
              <c:f>Sheet1!$B$2:$C$2</c:f>
              <c:numCache>
                <c:formatCode>General</c:formatCode>
                <c:ptCount val="2"/>
                <c:pt idx="0">
                  <c:v>47.0</c:v>
                </c:pt>
                <c:pt idx="1">
                  <c:v>53.0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000000"/>
            </a:solidFill>
            <a:ln w="25400" cap="flat">
              <a:noFill/>
              <a:miter lim="400000"/>
            </a:ln>
            <a:effectLst/>
          </c:spPr>
          <c:dPt>
            <c:idx val="0"/>
            <c:bubble3D val="0"/>
          </c:dPt>
          <c:dPt>
            <c:idx val="1"/>
            <c:bubble3D val="0"/>
            <c:spPr>
              <a:solidFill>
                <a:srgbClr val="FFFFFF"/>
              </a:solidFill>
              <a:ln w="25400" cap="flat">
                <a:noFill/>
                <a:miter lim="400000"/>
              </a:ln>
              <a:effectLst>
                <a:outerShdw blurRad="38100" dist="20000" dir="5400000" algn="tl">
                  <a:srgbClr val="FFFFFF">
                    <a:alpha val="38000"/>
                  </a:srgbClr>
                </a:outerShdw>
              </a:effectLst>
            </c:spPr>
          </c:dPt>
          <c:dPt>
            <c:idx val="2"/>
            <c:bubble3D val="0"/>
            <c:spPr>
              <a:solidFill>
                <a:srgbClr val="5ED39F"/>
              </a:solidFill>
              <a:ln w="25400" cap="flat">
                <a:noFill/>
                <a:miter lim="400000"/>
              </a:ln>
              <a:effectLst/>
            </c:spPr>
          </c:dPt>
          <c:dLbls>
            <c:dLbl>
              <c:idx val="1"/>
              <c:layout>
                <c:manualLayout>
                  <c:x val="-0.200017691208375"/>
                  <c:y val="0.0870985472602609"/>
                </c:manualLayout>
              </c:layout>
              <c:numFmt formatCode="#,##0%" sourceLinked="0"/>
              <c:spPr/>
              <c:txPr>
                <a:bodyPr/>
                <a:lstStyle/>
                <a:p>
                  <a:pPr lvl="0">
                    <a:defRPr sz="2000" b="1" i="0" u="none" strike="noStrike">
                      <a:solidFill>
                        <a:srgbClr val="000000"/>
                      </a:solidFill>
                      <a:effectLst/>
                      <a:latin typeface="Proxima Nova Regular"/>
                    </a:defRPr>
                  </a:pPr>
                  <a:endParaRPr lang="ru-RU"/>
                </a:p>
              </c:txPr>
              <c:dLblPos val="bestFit"/>
              <c:showLegendKey val="0"/>
              <c:showVal val="0"/>
              <c:showCatName val="0"/>
              <c:showSerName val="0"/>
              <c:showPercent val="1"/>
              <c:showBubbleSize val="0"/>
            </c:dLbl>
            <c:dLbl>
              <c:idx val="2"/>
              <c:layout>
                <c:manualLayout>
                  <c:x val="0.215467483828981"/>
                  <c:y val="-0.213828349910933"/>
                </c:manualLayout>
              </c:layout>
              <c:numFmt formatCode="#,##0%" sourceLinked="0"/>
              <c:spPr/>
              <c:txPr>
                <a:bodyPr/>
                <a:lstStyle/>
                <a:p>
                  <a:pPr lvl="0">
                    <a:defRPr sz="2000" b="1" i="0" u="none" strike="noStrike">
                      <a:solidFill>
                        <a:srgbClr val="000000"/>
                      </a:solidFill>
                      <a:effectLst/>
                      <a:latin typeface="Proxima Nova Regular"/>
                    </a:defRPr>
                  </a:pPr>
                  <a:endParaRPr lang="ru-RU"/>
                </a:p>
              </c:txPr>
              <c:dLblPos val="bestFit"/>
              <c:showLegendKey val="0"/>
              <c:showVal val="0"/>
              <c:showCatName val="0"/>
              <c:showSerName val="0"/>
              <c:showPercent val="1"/>
              <c:showBubbleSize val="0"/>
            </c:dLbl>
            <c:numFmt formatCode="#,##0%" sourceLinked="0"/>
            <c:txPr>
              <a:bodyPr/>
              <a:lstStyle/>
              <a:p>
                <a:pPr lvl="0">
                  <a:defRPr sz="2000" b="1" i="0" u="none" strike="noStrike">
                    <a:solidFill>
                      <a:srgbClr val="FCFFF5"/>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2"/>
                <c:pt idx="0">
                  <c:v>Апрель</c:v>
                </c:pt>
                <c:pt idx="1">
                  <c:v>Май</c:v>
                </c:pt>
              </c:strCache>
            </c:strRef>
          </c:cat>
          <c:val>
            <c:numRef>
              <c:f>Sheet1!$B$2:$D$2</c:f>
              <c:numCache>
                <c:formatCode>General</c:formatCode>
                <c:ptCount val="3"/>
                <c:pt idx="0">
                  <c:v>11.0</c:v>
                </c:pt>
                <c:pt idx="1">
                  <c:v>23.0</c:v>
                </c:pt>
                <c:pt idx="2">
                  <c:v>66.0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000000"/>
            </a:solidFill>
            <a:ln w="25400" cap="flat">
              <a:noFill/>
              <a:miter lim="400000"/>
            </a:ln>
            <a:effectLst/>
          </c:spPr>
          <c:dPt>
            <c:idx val="0"/>
            <c:bubble3D val="0"/>
          </c:dPt>
          <c:dPt>
            <c:idx val="1"/>
            <c:bubble3D val="0"/>
            <c:spPr>
              <a:solidFill>
                <a:srgbClr val="FFFFFF"/>
              </a:solidFill>
              <a:ln w="25400" cap="flat">
                <a:noFill/>
                <a:miter lim="400000"/>
              </a:ln>
              <a:effectLst>
                <a:outerShdw blurRad="38100" dist="20000" dir="5400000" algn="tl">
                  <a:srgbClr val="FFFFFF">
                    <a:alpha val="38000"/>
                  </a:srgbClr>
                </a:outerShdw>
              </a:effectLst>
            </c:spPr>
          </c:dPt>
          <c:dPt>
            <c:idx val="2"/>
            <c:bubble3D val="0"/>
            <c:spPr>
              <a:solidFill>
                <a:srgbClr val="5ED39F"/>
              </a:solidFill>
              <a:ln w="25400" cap="flat">
                <a:noFill/>
                <a:miter lim="400000"/>
              </a:ln>
              <a:effectLst/>
            </c:spPr>
          </c:dPt>
          <c:dLbls>
            <c:dLbl>
              <c:idx val="1"/>
              <c:layout>
                <c:manualLayout>
                  <c:x val="-0.196952962307973"/>
                  <c:y val="-0.0703695323935338"/>
                </c:manualLayout>
              </c:layout>
              <c:numFmt formatCode="#,##0%" sourceLinked="0"/>
              <c:spPr/>
              <c:txPr>
                <a:bodyPr/>
                <a:lstStyle/>
                <a:p>
                  <a:pPr lvl="0">
                    <a:defRPr sz="2000" b="1" i="0" u="none" strike="noStrike">
                      <a:solidFill>
                        <a:srgbClr val="000000"/>
                      </a:solidFill>
                      <a:effectLst/>
                      <a:latin typeface="Proxima Nova Regular"/>
                    </a:defRPr>
                  </a:pPr>
                  <a:endParaRPr lang="ru-RU"/>
                </a:p>
              </c:txPr>
              <c:dLblPos val="bestFit"/>
              <c:showLegendKey val="0"/>
              <c:showVal val="0"/>
              <c:showCatName val="0"/>
              <c:showSerName val="0"/>
              <c:showPercent val="1"/>
              <c:showBubbleSize val="0"/>
            </c:dLbl>
            <c:dLbl>
              <c:idx val="2"/>
              <c:layout>
                <c:manualLayout>
                  <c:x val="0.182358672213731"/>
                  <c:y val="-0.0891742200017546"/>
                </c:manualLayout>
              </c:layout>
              <c:numFmt formatCode="#,##0%" sourceLinked="0"/>
              <c:spPr/>
              <c:txPr>
                <a:bodyPr/>
                <a:lstStyle/>
                <a:p>
                  <a:pPr lvl="0">
                    <a:defRPr sz="2000" b="1" i="0" u="none" strike="noStrike">
                      <a:solidFill>
                        <a:srgbClr val="000000"/>
                      </a:solidFill>
                      <a:effectLst/>
                      <a:latin typeface="Proxima Nova Regular"/>
                    </a:defRPr>
                  </a:pPr>
                  <a:endParaRPr lang="ru-RU"/>
                </a:p>
              </c:txPr>
              <c:dLblPos val="bestFit"/>
              <c:showLegendKey val="0"/>
              <c:showVal val="0"/>
              <c:showCatName val="0"/>
              <c:showSerName val="0"/>
              <c:showPercent val="1"/>
              <c:showBubbleSize val="0"/>
            </c:dLbl>
            <c:numFmt formatCode="#,##0%" sourceLinked="0"/>
            <c:txPr>
              <a:bodyPr/>
              <a:lstStyle/>
              <a:p>
                <a:pPr lvl="0">
                  <a:defRPr sz="2000" b="1" i="0" u="none" strike="noStrike">
                    <a:solidFill>
                      <a:srgbClr val="FCFFF5"/>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2"/>
                <c:pt idx="0">
                  <c:v>Апрель</c:v>
                </c:pt>
                <c:pt idx="1">
                  <c:v>Май</c:v>
                </c:pt>
              </c:strCache>
            </c:strRef>
          </c:cat>
          <c:val>
            <c:numRef>
              <c:f>Sheet1!$B$2:$D$2</c:f>
              <c:numCache>
                <c:formatCode>General</c:formatCode>
                <c:ptCount val="3"/>
                <c:pt idx="0">
                  <c:v>15.0</c:v>
                </c:pt>
                <c:pt idx="1">
                  <c:v>28.0</c:v>
                </c:pt>
                <c:pt idx="2">
                  <c:v>57.0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ru-RU"/>
  <c:roundedCorners val="0"/>
  <c:style val="18"/>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FCFFF5"/>
            </a:solidFill>
            <a:ln w="25400" cap="flat">
              <a:noFill/>
              <a:miter lim="400000"/>
            </a:ln>
            <a:effectLst/>
          </c:spPr>
          <c:dPt>
            <c:idx val="0"/>
            <c:bubble3D val="0"/>
          </c:dPt>
          <c:dPt>
            <c:idx val="1"/>
            <c:bubble3D val="0"/>
            <c:spPr>
              <a:solidFill>
                <a:srgbClr val="5ED39F"/>
              </a:solidFill>
              <a:ln w="25400" cap="flat">
                <a:noFill/>
                <a:miter lim="400000"/>
              </a:ln>
              <a:effectLst/>
            </c:spPr>
          </c:dPt>
          <c:dPt>
            <c:idx val="2"/>
            <c:bubble3D val="0"/>
            <c:spPr>
              <a:noFill/>
              <a:ln w="25400" cap="flat">
                <a:solidFill>
                  <a:srgbClr val="FFFFFF"/>
                </a:solidFill>
                <a:prstDash val="solid"/>
                <a:bevel/>
              </a:ln>
              <a:effectLst>
                <a:outerShdw blurRad="38100" dist="20000" dir="5400000" algn="tl">
                  <a:srgbClr val="000000">
                    <a:alpha val="38000"/>
                  </a:srgbClr>
                </a:outerShdw>
              </a:effectLst>
            </c:spPr>
          </c:dPt>
          <c:dLbls>
            <c:dLbl>
              <c:idx val="0"/>
              <c:layout>
                <c:manualLayout>
                  <c:x val="-0.195521038566526"/>
                  <c:y val="-0.046035091741476"/>
                </c:manualLayout>
              </c:layout>
              <c:tx>
                <c:rich>
                  <a:bodyPr/>
                  <a:lstStyle/>
                  <a:p>
                    <a:r>
                      <a:rPr lang="ru-RU" smtClean="0"/>
                      <a:t>53%</a:t>
                    </a:r>
                    <a:endParaRPr lang="ru-RU" dirty="0"/>
                  </a:p>
                </c:rich>
              </c:tx>
              <c:dLblPos val="bestFit"/>
              <c:showLegendKey val="0"/>
              <c:showVal val="0"/>
              <c:showCatName val="0"/>
              <c:showSerName val="0"/>
              <c:showPercent val="1"/>
              <c:showBubbleSize val="0"/>
            </c:dLbl>
            <c:dLbl>
              <c:idx val="1"/>
              <c:layout>
                <c:manualLayout>
                  <c:x val="0.160463686710561"/>
                  <c:y val="-0.0231164160284287"/>
                </c:manualLayout>
              </c:layout>
              <c:tx>
                <c:rich>
                  <a:bodyPr/>
                  <a:lstStyle/>
                  <a:p>
                    <a:r>
                      <a:rPr lang="ru-RU" smtClean="0"/>
                      <a:t>47%</a:t>
                    </a:r>
                    <a:endParaRPr lang="ru-RU" dirty="0"/>
                  </a:p>
                </c:rich>
              </c:tx>
              <c:dLblPos val="bestFit"/>
              <c:showLegendKey val="0"/>
              <c:showVal val="0"/>
              <c:showCatName val="0"/>
              <c:showSerName val="0"/>
              <c:showPercent val="1"/>
              <c:showBubbleSize val="0"/>
            </c:dLbl>
            <c:dLbl>
              <c:idx val="2"/>
              <c:numFmt formatCode="#,##0%" sourceLinked="0"/>
              <c:spPr/>
              <c:txPr>
                <a:bodyPr/>
                <a:lstStyle/>
                <a:p>
                  <a:pPr lvl="0">
                    <a:defRPr sz="2000" b="1" i="0" u="none" strike="noStrike">
                      <a:solidFill>
                        <a:srgbClr val="FFFFFF"/>
                      </a:solidFill>
                      <a:effectLst/>
                      <a:latin typeface="Proxima Nova Regular"/>
                    </a:defRPr>
                  </a:pPr>
                  <a:endParaRPr lang="ru-RU"/>
                </a:p>
              </c:txPr>
              <c:dLblPos val="ctr"/>
              <c:showLegendKey val="0"/>
              <c:showVal val="0"/>
              <c:showCatName val="0"/>
              <c:showSerName val="0"/>
              <c:showPercent val="1"/>
              <c:showBubbleSize val="0"/>
            </c:dLbl>
            <c:numFmt formatCode="#,##0%" sourceLinked="0"/>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showLeaderLines val="0"/>
          </c:dLbls>
          <c:cat>
            <c:strRef>
              <c:f>Sheet1!$B$1:$C$1</c:f>
              <c:strCache>
                <c:ptCount val="2"/>
                <c:pt idx="0">
                  <c:v>Апрель</c:v>
                </c:pt>
                <c:pt idx="1">
                  <c:v>Май</c:v>
                </c:pt>
              </c:strCache>
            </c:strRef>
          </c:cat>
          <c:val>
            <c:numRef>
              <c:f>Sheet1!$B$2:$C$2</c:f>
              <c:numCache>
                <c:formatCode>General</c:formatCode>
                <c:ptCount val="2"/>
                <c:pt idx="0">
                  <c:v>53.0</c:v>
                </c:pt>
                <c:pt idx="1">
                  <c:v>51.0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40274072294246"/>
          <c:y val="0.204348748380454"/>
          <c:w val="0.915972592770575"/>
          <c:h val="0.701513280841119"/>
        </c:manualLayout>
      </c:layout>
      <c:barChart>
        <c:barDir val="bar"/>
        <c:grouping val="clustered"/>
        <c:varyColors val="0"/>
        <c:ser>
          <c:idx val="0"/>
          <c:order val="0"/>
          <c:tx>
            <c:strRef>
              <c:f>Лист1!$B$1</c:f>
              <c:strCache>
                <c:ptCount val="1"/>
                <c:pt idx="0">
                  <c:v>14-17</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Лист1!$B$2</c:f>
              <c:numCache>
                <c:formatCode>0.00</c:formatCode>
                <c:ptCount val="1"/>
                <c:pt idx="0">
                  <c:v>0.06</c:v>
                </c:pt>
              </c:numCache>
            </c:numRef>
          </c:val>
        </c:ser>
        <c:ser>
          <c:idx val="1"/>
          <c:order val="1"/>
          <c:tx>
            <c:strRef>
              <c:f>Лист1!$C$1</c:f>
              <c:strCache>
                <c:ptCount val="1"/>
                <c:pt idx="0">
                  <c:v>18-24</c:v>
                </c:pt>
              </c:strCache>
            </c:strRef>
          </c:tx>
          <c:spPr>
            <a:solidFill>
              <a:srgbClr val="6CCCA0"/>
            </a:solidFill>
          </c:spPr>
          <c:invertIfNegative val="0"/>
          <c:dLbls>
            <c:dLbl>
              <c:idx val="0"/>
              <c:layout>
                <c:manualLayout>
                  <c:x val="0.00252846455160162"/>
                  <c:y val="0.00517098177886187"/>
                </c:manualLayout>
              </c:layout>
              <c:showLegendKey val="0"/>
              <c:showVal val="1"/>
              <c:showCatName val="0"/>
              <c:showSerName val="0"/>
              <c:showPercent val="0"/>
              <c:showBubbleSize val="0"/>
            </c:dLbl>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Лист1!$C$2</c:f>
              <c:numCache>
                <c:formatCode>0.00</c:formatCode>
                <c:ptCount val="1"/>
                <c:pt idx="0">
                  <c:v>0.22</c:v>
                </c:pt>
              </c:numCache>
            </c:numRef>
          </c:val>
        </c:ser>
        <c:ser>
          <c:idx val="2"/>
          <c:order val="2"/>
          <c:tx>
            <c:strRef>
              <c:f>Лист1!$D$1</c:f>
              <c:strCache>
                <c:ptCount val="1"/>
                <c:pt idx="0">
                  <c:v>25-34</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Лист1!$D$2</c:f>
              <c:numCache>
                <c:formatCode>0.00</c:formatCode>
                <c:ptCount val="1"/>
                <c:pt idx="0">
                  <c:v>0.31</c:v>
                </c:pt>
              </c:numCache>
            </c:numRef>
          </c:val>
        </c:ser>
        <c:ser>
          <c:idx val="3"/>
          <c:order val="3"/>
          <c:tx>
            <c:strRef>
              <c:f>Лист1!$E$1</c:f>
              <c:strCache>
                <c:ptCount val="1"/>
                <c:pt idx="0">
                  <c:v>35-44</c:v>
                </c:pt>
              </c:strCache>
            </c:strRef>
          </c:tx>
          <c:spPr>
            <a:solidFill>
              <a:srgbClr val="6CCCA0"/>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Лист1!$E$2</c:f>
              <c:numCache>
                <c:formatCode>0.00</c:formatCode>
                <c:ptCount val="1"/>
                <c:pt idx="0">
                  <c:v>0.15</c:v>
                </c:pt>
              </c:numCache>
            </c:numRef>
          </c:val>
        </c:ser>
        <c:ser>
          <c:idx val="4"/>
          <c:order val="4"/>
          <c:tx>
            <c:strRef>
              <c:f>Лист1!$F$1</c:f>
              <c:strCache>
                <c:ptCount val="1"/>
                <c:pt idx="0">
                  <c:v>45-55</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Лист1!$F$2</c:f>
              <c:numCache>
                <c:formatCode>0.00</c:formatCode>
                <c:ptCount val="1"/>
                <c:pt idx="0">
                  <c:v>0.19</c:v>
                </c:pt>
              </c:numCache>
            </c:numRef>
          </c:val>
        </c:ser>
        <c:ser>
          <c:idx val="5"/>
          <c:order val="5"/>
          <c:tx>
            <c:strRef>
              <c:f>Лист1!$G$1</c:f>
              <c:strCache>
                <c:ptCount val="1"/>
                <c:pt idx="0">
                  <c:v>55-64</c:v>
                </c:pt>
              </c:strCache>
            </c:strRef>
          </c:tx>
          <c:spPr>
            <a:solidFill>
              <a:srgbClr val="6CCCA0"/>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Лист1!$G$2</c:f>
              <c:numCache>
                <c:formatCode>0.00</c:formatCode>
                <c:ptCount val="1"/>
                <c:pt idx="0">
                  <c:v>0.06</c:v>
                </c:pt>
              </c:numCache>
            </c:numRef>
          </c:val>
        </c:ser>
        <c:dLbls>
          <c:showLegendKey val="0"/>
          <c:showVal val="0"/>
          <c:showCatName val="0"/>
          <c:showSerName val="0"/>
          <c:showPercent val="0"/>
          <c:showBubbleSize val="0"/>
        </c:dLbls>
        <c:gapWidth val="150"/>
        <c:axId val="2116522984"/>
        <c:axId val="2116525896"/>
      </c:barChart>
      <c:catAx>
        <c:axId val="2116522984"/>
        <c:scaling>
          <c:orientation val="minMax"/>
        </c:scaling>
        <c:delete val="1"/>
        <c:axPos val="l"/>
        <c:majorTickMark val="out"/>
        <c:minorTickMark val="none"/>
        <c:tickLblPos val="nextTo"/>
        <c:crossAx val="2116525896"/>
        <c:crosses val="autoZero"/>
        <c:auto val="1"/>
        <c:lblAlgn val="ctr"/>
        <c:lblOffset val="100"/>
        <c:noMultiLvlLbl val="0"/>
      </c:catAx>
      <c:valAx>
        <c:axId val="2116525896"/>
        <c:scaling>
          <c:orientation val="minMax"/>
        </c:scaling>
        <c:delete val="1"/>
        <c:axPos val="b"/>
        <c:numFmt formatCode="0.00" sourceLinked="1"/>
        <c:majorTickMark val="out"/>
        <c:minorTickMark val="none"/>
        <c:tickLblPos val="nextTo"/>
        <c:crossAx val="2116522984"/>
        <c:crosses val="autoZero"/>
        <c:crossBetween val="between"/>
      </c:valAx>
    </c:plotArea>
    <c:plotVisOnly val="1"/>
    <c:dispBlanksAs val="gap"/>
    <c:showDLblsOverMax val="0"/>
  </c:chart>
  <c:txPr>
    <a:bodyPr/>
    <a:lstStyle/>
    <a:p>
      <a:pPr>
        <a:defRPr sz="1800">
          <a:solidFill>
            <a:schemeClr val="bg1"/>
          </a:solidFill>
          <a:latin typeface="Proxima Nova Black"/>
        </a:defRPr>
      </a:pPr>
      <a:endParaRPr lang="ru-RU"/>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000000"/>
            </a:solidFill>
            <a:ln w="25400" cap="flat">
              <a:noFill/>
              <a:miter lim="400000"/>
            </a:ln>
            <a:effectLst/>
          </c:spPr>
          <c:dPt>
            <c:idx val="0"/>
            <c:bubble3D val="0"/>
          </c:dPt>
          <c:dPt>
            <c:idx val="1"/>
            <c:bubble3D val="0"/>
            <c:spPr>
              <a:solidFill>
                <a:srgbClr val="FFFFFF"/>
              </a:solidFill>
              <a:ln w="25400" cap="flat">
                <a:noFill/>
                <a:miter lim="400000"/>
              </a:ln>
              <a:effectLst>
                <a:outerShdw blurRad="38100" dist="20000" dir="5400000" algn="tl">
                  <a:srgbClr val="FFFFFF">
                    <a:alpha val="38000"/>
                  </a:srgbClr>
                </a:outerShdw>
              </a:effectLst>
            </c:spPr>
          </c:dPt>
          <c:dPt>
            <c:idx val="2"/>
            <c:bubble3D val="0"/>
            <c:spPr>
              <a:solidFill>
                <a:srgbClr val="5ED39F"/>
              </a:solidFill>
              <a:ln w="25400" cap="flat">
                <a:noFill/>
                <a:miter lim="400000"/>
              </a:ln>
              <a:effectLst/>
            </c:spPr>
          </c:dPt>
          <c:dLbls>
            <c:dLbl>
              <c:idx val="1"/>
              <c:numFmt formatCode="#,##0%" sourceLinked="0"/>
              <c:spPr/>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dLbl>
            <c:dLbl>
              <c:idx val="2"/>
              <c:numFmt formatCode="#,##0%" sourceLinked="0"/>
              <c:spPr/>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dLbl>
            <c:numFmt formatCode="#,##0%" sourceLinked="0"/>
            <c:txPr>
              <a:bodyPr/>
              <a:lstStyle/>
              <a:p>
                <a:pPr lvl="0">
                  <a:defRPr sz="2000" b="1" i="0" u="none" strike="noStrike">
                    <a:solidFill>
                      <a:srgbClr val="FCFFF5"/>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2"/>
                <c:pt idx="0">
                  <c:v>Апрель</c:v>
                </c:pt>
                <c:pt idx="1">
                  <c:v>Май</c:v>
                </c:pt>
              </c:strCache>
            </c:strRef>
          </c:cat>
          <c:val>
            <c:numRef>
              <c:f>Sheet1!$B$2:$D$2</c:f>
              <c:numCache>
                <c:formatCode>General</c:formatCode>
                <c:ptCount val="3"/>
                <c:pt idx="0">
                  <c:v>11.0</c:v>
                </c:pt>
                <c:pt idx="1">
                  <c:v>28.0</c:v>
                </c:pt>
                <c:pt idx="2">
                  <c:v>61.0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ser>
          <c:idx val="0"/>
          <c:order val="0"/>
          <c:tx>
            <c:strRef>
              <c:f>Sheet1!$A$2</c:f>
              <c:strCache>
                <c:ptCount val="1"/>
                <c:pt idx="0">
                  <c:v>Регион 1</c:v>
                </c:pt>
              </c:strCache>
            </c:strRef>
          </c:tx>
          <c:spPr>
            <a:solidFill>
              <a:srgbClr val="000000"/>
            </a:solidFill>
            <a:ln w="25400" cap="flat">
              <a:noFill/>
              <a:miter lim="400000"/>
            </a:ln>
            <a:effectLst/>
          </c:spPr>
          <c:dPt>
            <c:idx val="0"/>
            <c:bubble3D val="0"/>
          </c:dPt>
          <c:dPt>
            <c:idx val="1"/>
            <c:bubble3D val="0"/>
            <c:spPr>
              <a:solidFill>
                <a:srgbClr val="FFFFFF"/>
              </a:solidFill>
              <a:ln w="25400" cap="flat">
                <a:noFill/>
                <a:miter lim="400000"/>
              </a:ln>
              <a:effectLst>
                <a:outerShdw blurRad="38100" dist="20000" dir="5400000" algn="tl">
                  <a:srgbClr val="FFFFFF">
                    <a:alpha val="38000"/>
                  </a:srgbClr>
                </a:outerShdw>
              </a:effectLst>
            </c:spPr>
          </c:dPt>
          <c:dPt>
            <c:idx val="2"/>
            <c:bubble3D val="0"/>
            <c:spPr>
              <a:solidFill>
                <a:srgbClr val="5ED39F"/>
              </a:solidFill>
              <a:ln w="25400" cap="flat">
                <a:noFill/>
                <a:miter lim="400000"/>
              </a:ln>
              <a:effectLst/>
            </c:spPr>
          </c:dPt>
          <c:dLbls>
            <c:dLbl>
              <c:idx val="1"/>
              <c:numFmt formatCode="#,##0%" sourceLinked="0"/>
              <c:spPr/>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dLbl>
            <c:dLbl>
              <c:idx val="2"/>
              <c:numFmt formatCode="#,##0%" sourceLinked="0"/>
              <c:spPr/>
              <c:txPr>
                <a:bodyPr/>
                <a:lstStyle/>
                <a:p>
                  <a:pPr lvl="0">
                    <a:defRPr sz="2000" b="1" i="0" u="none" strike="noStrike">
                      <a:solidFill>
                        <a:srgbClr val="000000"/>
                      </a:solidFill>
                      <a:effectLst/>
                      <a:latin typeface="Proxima Nova Regular"/>
                    </a:defRPr>
                  </a:pPr>
                  <a:endParaRPr lang="ru-RU"/>
                </a:p>
              </c:txPr>
              <c:dLblPos val="ctr"/>
              <c:showLegendKey val="0"/>
              <c:showVal val="0"/>
              <c:showCatName val="0"/>
              <c:showSerName val="0"/>
              <c:showPercent val="1"/>
              <c:showBubbleSize val="0"/>
            </c:dLbl>
            <c:numFmt formatCode="#,##0%" sourceLinked="0"/>
            <c:txPr>
              <a:bodyPr/>
              <a:lstStyle/>
              <a:p>
                <a:pPr lvl="0">
                  <a:defRPr sz="2000" b="1" i="0" u="none" strike="noStrike">
                    <a:solidFill>
                      <a:srgbClr val="FCFFF5"/>
                    </a:solidFill>
                    <a:effectLst/>
                    <a:latin typeface="Proxima Nova Regular"/>
                  </a:defRPr>
                </a:pPr>
                <a:endParaRPr lang="ru-RU"/>
              </a:p>
            </c:txPr>
            <c:dLblPos val="ctr"/>
            <c:showLegendKey val="0"/>
            <c:showVal val="0"/>
            <c:showCatName val="0"/>
            <c:showSerName val="0"/>
            <c:showPercent val="1"/>
            <c:showBubbleSize val="0"/>
            <c:showLeaderLines val="0"/>
          </c:dLbls>
          <c:cat>
            <c:strRef>
              <c:f>Sheet1!$B$1:$D$1</c:f>
              <c:strCache>
                <c:ptCount val="2"/>
                <c:pt idx="0">
                  <c:v>Апрель</c:v>
                </c:pt>
                <c:pt idx="1">
                  <c:v>Май</c:v>
                </c:pt>
              </c:strCache>
            </c:strRef>
          </c:cat>
          <c:val>
            <c:numRef>
              <c:f>Sheet1!$B$2:$D$2</c:f>
              <c:numCache>
                <c:formatCode>General</c:formatCode>
                <c:ptCount val="3"/>
                <c:pt idx="0">
                  <c:v>14.0</c:v>
                </c:pt>
                <c:pt idx="1">
                  <c:v>37.0</c:v>
                </c:pt>
                <c:pt idx="2">
                  <c:v>49.0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ru-RU"/>
          </a:p>
        </c:rich>
      </c:tx>
      <c:layout/>
      <c:overlay val="1"/>
    </c:title>
    <c:autoTitleDeleted val="0"/>
    <c:plotArea>
      <c:layout>
        <c:manualLayout>
          <c:layoutTarget val="inner"/>
          <c:xMode val="edge"/>
          <c:yMode val="edge"/>
          <c:x val="0.005"/>
          <c:y val="0.005"/>
          <c:w val="1.0"/>
          <c:h val="1.0"/>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40274072294246"/>
          <c:y val="0.204348748380454"/>
          <c:w val="0.915972592770575"/>
          <c:h val="0.701513280841119"/>
        </c:manualLayout>
      </c:layout>
      <c:barChart>
        <c:barDir val="bar"/>
        <c:grouping val="clustered"/>
        <c:varyColors val="0"/>
        <c:ser>
          <c:idx val="0"/>
          <c:order val="0"/>
          <c:tx>
            <c:strRef>
              <c:f>Лист1!$B$1</c:f>
              <c:strCache>
                <c:ptCount val="1"/>
                <c:pt idx="0">
                  <c:v>14-17</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Лист1!$B$2</c:f>
              <c:numCache>
                <c:formatCode>0.00</c:formatCode>
                <c:ptCount val="1"/>
                <c:pt idx="0">
                  <c:v>0.07</c:v>
                </c:pt>
              </c:numCache>
            </c:numRef>
          </c:val>
        </c:ser>
        <c:ser>
          <c:idx val="1"/>
          <c:order val="1"/>
          <c:tx>
            <c:strRef>
              <c:f>Лист1!$C$1</c:f>
              <c:strCache>
                <c:ptCount val="1"/>
                <c:pt idx="0">
                  <c:v>18-24</c:v>
                </c:pt>
              </c:strCache>
            </c:strRef>
          </c:tx>
          <c:spPr>
            <a:solidFill>
              <a:srgbClr val="6CCCA0"/>
            </a:solidFill>
          </c:spPr>
          <c:invertIfNegative val="0"/>
          <c:dLbls>
            <c:dLbl>
              <c:idx val="0"/>
              <c:layout>
                <c:manualLayout>
                  <c:x val="0.00252846455160162"/>
                  <c:y val="0.00517098177886187"/>
                </c:manualLayout>
              </c:layout>
              <c:showLegendKey val="0"/>
              <c:showVal val="1"/>
              <c:showCatName val="0"/>
              <c:showSerName val="0"/>
              <c:showPercent val="0"/>
              <c:showBubbleSize val="0"/>
            </c:dLbl>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Лист1!$C$2</c:f>
              <c:numCache>
                <c:formatCode>0.00</c:formatCode>
                <c:ptCount val="1"/>
                <c:pt idx="0">
                  <c:v>0.14</c:v>
                </c:pt>
              </c:numCache>
            </c:numRef>
          </c:val>
        </c:ser>
        <c:ser>
          <c:idx val="2"/>
          <c:order val="2"/>
          <c:tx>
            <c:strRef>
              <c:f>Лист1!$D$1</c:f>
              <c:strCache>
                <c:ptCount val="1"/>
                <c:pt idx="0">
                  <c:v>25-34</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Лист1!$D$2</c:f>
              <c:numCache>
                <c:formatCode>0.00</c:formatCode>
                <c:ptCount val="1"/>
                <c:pt idx="0">
                  <c:v>0.19</c:v>
                </c:pt>
              </c:numCache>
            </c:numRef>
          </c:val>
        </c:ser>
        <c:ser>
          <c:idx val="3"/>
          <c:order val="3"/>
          <c:tx>
            <c:strRef>
              <c:f>Лист1!$E$1</c:f>
              <c:strCache>
                <c:ptCount val="1"/>
                <c:pt idx="0">
                  <c:v>35-44</c:v>
                </c:pt>
              </c:strCache>
            </c:strRef>
          </c:tx>
          <c:spPr>
            <a:solidFill>
              <a:srgbClr val="6CCCA0"/>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Лист1!$E$2</c:f>
              <c:numCache>
                <c:formatCode>0.00</c:formatCode>
                <c:ptCount val="1"/>
                <c:pt idx="0">
                  <c:v>0.24</c:v>
                </c:pt>
              </c:numCache>
            </c:numRef>
          </c:val>
        </c:ser>
        <c:ser>
          <c:idx val="4"/>
          <c:order val="4"/>
          <c:tx>
            <c:strRef>
              <c:f>Лист1!$F$1</c:f>
              <c:strCache>
                <c:ptCount val="1"/>
                <c:pt idx="0">
                  <c:v>45-55</c:v>
                </c:pt>
              </c:strCache>
            </c:strRef>
          </c:tx>
          <c:spPr>
            <a:solidFill>
              <a:schemeClr val="bg1"/>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Лист1!$F$2</c:f>
              <c:numCache>
                <c:formatCode>0.00</c:formatCode>
                <c:ptCount val="1"/>
                <c:pt idx="0">
                  <c:v>0.27</c:v>
                </c:pt>
              </c:numCache>
            </c:numRef>
          </c:val>
        </c:ser>
        <c:ser>
          <c:idx val="5"/>
          <c:order val="5"/>
          <c:tx>
            <c:strRef>
              <c:f>Лист1!$G$1</c:f>
              <c:strCache>
                <c:ptCount val="1"/>
                <c:pt idx="0">
                  <c:v>55-64</c:v>
                </c:pt>
              </c:strCache>
            </c:strRef>
          </c:tx>
          <c:spPr>
            <a:solidFill>
              <a:srgbClr val="6CCCA0"/>
            </a:solidFill>
          </c:spPr>
          <c:invertIfNegative val="0"/>
          <c:dLbls>
            <c:numFmt formatCode="0%" sourceLinked="0"/>
            <c:showLegendKey val="0"/>
            <c:showVal val="1"/>
            <c:showCatName val="0"/>
            <c:showSerName val="0"/>
            <c:showPercent val="0"/>
            <c:showBubbleSize val="0"/>
            <c:showLeaderLines val="0"/>
          </c:dLbls>
          <c:cat>
            <c:strRef>
              <c:f>Лист1!$A$2</c:f>
              <c:strCache>
                <c:ptCount val="1"/>
                <c:pt idx="0">
                  <c:v>Категория 1</c:v>
                </c:pt>
              </c:strCache>
            </c:strRef>
          </c:cat>
          <c:val>
            <c:numRef>
              <c:f>Лист1!$G$2</c:f>
              <c:numCache>
                <c:formatCode>0.00</c:formatCode>
                <c:ptCount val="1"/>
                <c:pt idx="0">
                  <c:v>0.09</c:v>
                </c:pt>
              </c:numCache>
            </c:numRef>
          </c:val>
        </c:ser>
        <c:dLbls>
          <c:showLegendKey val="0"/>
          <c:showVal val="0"/>
          <c:showCatName val="0"/>
          <c:showSerName val="0"/>
          <c:showPercent val="0"/>
          <c:showBubbleSize val="0"/>
        </c:dLbls>
        <c:gapWidth val="150"/>
        <c:axId val="2115065192"/>
        <c:axId val="2115062264"/>
      </c:barChart>
      <c:catAx>
        <c:axId val="2115065192"/>
        <c:scaling>
          <c:orientation val="minMax"/>
        </c:scaling>
        <c:delete val="1"/>
        <c:axPos val="l"/>
        <c:majorTickMark val="out"/>
        <c:minorTickMark val="none"/>
        <c:tickLblPos val="nextTo"/>
        <c:crossAx val="2115062264"/>
        <c:crosses val="autoZero"/>
        <c:auto val="1"/>
        <c:lblAlgn val="ctr"/>
        <c:lblOffset val="100"/>
        <c:noMultiLvlLbl val="0"/>
      </c:catAx>
      <c:valAx>
        <c:axId val="2115062264"/>
        <c:scaling>
          <c:orientation val="minMax"/>
        </c:scaling>
        <c:delete val="1"/>
        <c:axPos val="b"/>
        <c:numFmt formatCode="0.00" sourceLinked="1"/>
        <c:majorTickMark val="out"/>
        <c:minorTickMark val="none"/>
        <c:tickLblPos val="nextTo"/>
        <c:crossAx val="2115065192"/>
        <c:crosses val="autoZero"/>
        <c:crossBetween val="between"/>
      </c:valAx>
    </c:plotArea>
    <c:plotVisOnly val="1"/>
    <c:dispBlanksAs val="gap"/>
    <c:showDLblsOverMax val="0"/>
  </c:chart>
  <c:txPr>
    <a:bodyPr/>
    <a:lstStyle/>
    <a:p>
      <a:pPr>
        <a:defRPr sz="1800">
          <a:solidFill>
            <a:schemeClr val="bg1"/>
          </a:solidFill>
          <a:latin typeface="Proxima Nova Black"/>
        </a:defRPr>
      </a:pPr>
      <a:endParaRPr lang="ru-RU"/>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hape 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 name="Shape 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533926382"/>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smtClean="0"/>
              <a:t>17 591 721</a:t>
            </a:r>
            <a:endParaRPr lang="ru-RU" dirty="0"/>
          </a:p>
        </p:txBody>
      </p:sp>
    </p:spTree>
    <p:extLst>
      <p:ext uri="{BB962C8B-B14F-4D97-AF65-F5344CB8AC3E}">
        <p14:creationId xmlns:p14="http://schemas.microsoft.com/office/powerpoint/2010/main" val="40910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smtClean="0"/>
              <a:t>1 728 271</a:t>
            </a:r>
          </a:p>
          <a:p>
            <a:endParaRPr lang="ru-RU" dirty="0" smtClean="0"/>
          </a:p>
          <a:p>
            <a:r>
              <a:rPr lang="ru-RU" dirty="0" smtClean="0"/>
              <a:t>Просмотры страниц</a:t>
            </a:r>
          </a:p>
          <a:p>
            <a:r>
              <a:rPr lang="ru-RU" dirty="0" smtClean="0"/>
              <a:t>5 863 892</a:t>
            </a:r>
            <a:endParaRPr lang="ru-RU" dirty="0"/>
          </a:p>
        </p:txBody>
      </p:sp>
    </p:spTree>
    <p:extLst>
      <p:ext uri="{BB962C8B-B14F-4D97-AF65-F5344CB8AC3E}">
        <p14:creationId xmlns:p14="http://schemas.microsoft.com/office/powerpoint/2010/main" val="2236202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smtClean="0"/>
              <a:t>1 067 277</a:t>
            </a:r>
          </a:p>
          <a:p>
            <a:endParaRPr lang="ru-RU" dirty="0" smtClean="0"/>
          </a:p>
          <a:p>
            <a:r>
              <a:rPr lang="ru-RU" dirty="0" smtClean="0"/>
              <a:t>Просмотры страниц</a:t>
            </a:r>
          </a:p>
          <a:p>
            <a:r>
              <a:rPr lang="ru-RU" dirty="0" smtClean="0"/>
              <a:t>7 365 040</a:t>
            </a:r>
            <a:endParaRPr lang="ru-RU" dirty="0"/>
          </a:p>
        </p:txBody>
      </p:sp>
    </p:spTree>
    <p:extLst>
      <p:ext uri="{BB962C8B-B14F-4D97-AF65-F5344CB8AC3E}">
        <p14:creationId xmlns:p14="http://schemas.microsoft.com/office/powerpoint/2010/main" val="1399511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smtClean="0"/>
              <a:t>862 618</a:t>
            </a:r>
          </a:p>
          <a:p>
            <a:r>
              <a:rPr lang="ru-RU" dirty="0" smtClean="0"/>
              <a:t>3 306 966</a:t>
            </a:r>
            <a:endParaRPr lang="ru-RU" dirty="0"/>
          </a:p>
        </p:txBody>
      </p:sp>
    </p:spTree>
    <p:extLst>
      <p:ext uri="{BB962C8B-B14F-4D97-AF65-F5344CB8AC3E}">
        <p14:creationId xmlns:p14="http://schemas.microsoft.com/office/powerpoint/2010/main" val="1152322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5629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xmlns:p14="http://schemas.microsoft.com/office/powerpoint/2010/main" spd="med"/>
  <p:txStyles>
    <p:titleStyle>
      <a:lvl1pPr algn="ctr" defTabSz="546100">
        <a:defRPr sz="7600">
          <a:solidFill>
            <a:srgbClr val="FFFFFF"/>
          </a:solidFill>
          <a:latin typeface="Gill Sans"/>
          <a:ea typeface="Gill Sans"/>
          <a:cs typeface="Gill Sans"/>
          <a:sym typeface="Gill Sans"/>
        </a:defRPr>
      </a:lvl1pPr>
      <a:lvl2pPr algn="ctr" defTabSz="546100">
        <a:defRPr sz="7600">
          <a:solidFill>
            <a:srgbClr val="FFFFFF"/>
          </a:solidFill>
          <a:latin typeface="Gill Sans"/>
          <a:ea typeface="Gill Sans"/>
          <a:cs typeface="Gill Sans"/>
          <a:sym typeface="Gill Sans"/>
        </a:defRPr>
      </a:lvl2pPr>
      <a:lvl3pPr algn="ctr" defTabSz="546100">
        <a:defRPr sz="7600">
          <a:solidFill>
            <a:srgbClr val="FFFFFF"/>
          </a:solidFill>
          <a:latin typeface="Gill Sans"/>
          <a:ea typeface="Gill Sans"/>
          <a:cs typeface="Gill Sans"/>
          <a:sym typeface="Gill Sans"/>
        </a:defRPr>
      </a:lvl3pPr>
      <a:lvl4pPr algn="ctr" defTabSz="546100">
        <a:defRPr sz="7600">
          <a:solidFill>
            <a:srgbClr val="FFFFFF"/>
          </a:solidFill>
          <a:latin typeface="Gill Sans"/>
          <a:ea typeface="Gill Sans"/>
          <a:cs typeface="Gill Sans"/>
          <a:sym typeface="Gill Sans"/>
        </a:defRPr>
      </a:lvl4pPr>
      <a:lvl5pPr algn="ctr" defTabSz="546100">
        <a:defRPr sz="7600">
          <a:solidFill>
            <a:srgbClr val="FFFFFF"/>
          </a:solidFill>
          <a:latin typeface="Gill Sans"/>
          <a:ea typeface="Gill Sans"/>
          <a:cs typeface="Gill Sans"/>
          <a:sym typeface="Gill Sans"/>
        </a:defRPr>
      </a:lvl5pPr>
      <a:lvl6pPr indent="457200" algn="ctr" defTabSz="546100">
        <a:defRPr sz="7600">
          <a:solidFill>
            <a:srgbClr val="FFFFFF"/>
          </a:solidFill>
          <a:latin typeface="Gill Sans"/>
          <a:ea typeface="Gill Sans"/>
          <a:cs typeface="Gill Sans"/>
          <a:sym typeface="Gill Sans"/>
        </a:defRPr>
      </a:lvl6pPr>
      <a:lvl7pPr indent="914400" algn="ctr" defTabSz="546100">
        <a:defRPr sz="7600">
          <a:solidFill>
            <a:srgbClr val="FFFFFF"/>
          </a:solidFill>
          <a:latin typeface="Gill Sans"/>
          <a:ea typeface="Gill Sans"/>
          <a:cs typeface="Gill Sans"/>
          <a:sym typeface="Gill Sans"/>
        </a:defRPr>
      </a:lvl7pPr>
      <a:lvl8pPr indent="1371600" algn="ctr" defTabSz="546100">
        <a:defRPr sz="7600">
          <a:solidFill>
            <a:srgbClr val="FFFFFF"/>
          </a:solidFill>
          <a:latin typeface="Gill Sans"/>
          <a:ea typeface="Gill Sans"/>
          <a:cs typeface="Gill Sans"/>
          <a:sym typeface="Gill Sans"/>
        </a:defRPr>
      </a:lvl8pPr>
      <a:lvl9pPr indent="1828800" algn="ctr" defTabSz="546100">
        <a:defRPr sz="7600">
          <a:solidFill>
            <a:srgbClr val="FFFFFF"/>
          </a:solidFill>
          <a:latin typeface="Gill Sans"/>
          <a:ea typeface="Gill Sans"/>
          <a:cs typeface="Gill Sans"/>
          <a:sym typeface="Gill Sans"/>
        </a:defRPr>
      </a:lvl9pPr>
    </p:titleStyle>
    <p:bodyStyle>
      <a:lvl1pPr marL="342900" indent="-342900" defTabSz="457200">
        <a:defRPr sz="1200">
          <a:latin typeface="+mj-lt"/>
          <a:ea typeface="+mj-ea"/>
          <a:cs typeface="+mj-cs"/>
          <a:sym typeface="Helvetica"/>
        </a:defRPr>
      </a:lvl1pPr>
      <a:lvl2pPr marL="342900" indent="-114300" defTabSz="457200">
        <a:defRPr sz="1200">
          <a:latin typeface="+mj-lt"/>
          <a:ea typeface="+mj-ea"/>
          <a:cs typeface="+mj-cs"/>
          <a:sym typeface="Helvetica"/>
        </a:defRPr>
      </a:lvl2pPr>
      <a:lvl3pPr marL="342900" indent="114300" defTabSz="457200">
        <a:defRPr sz="1200">
          <a:latin typeface="+mj-lt"/>
          <a:ea typeface="+mj-ea"/>
          <a:cs typeface="+mj-cs"/>
          <a:sym typeface="Helvetica"/>
        </a:defRPr>
      </a:lvl3pPr>
      <a:lvl4pPr marL="342900" indent="342900" defTabSz="457200">
        <a:defRPr sz="1200">
          <a:latin typeface="+mj-lt"/>
          <a:ea typeface="+mj-ea"/>
          <a:cs typeface="+mj-cs"/>
          <a:sym typeface="Helvetica"/>
        </a:defRPr>
      </a:lvl4pPr>
      <a:lvl5pPr marL="342900" indent="571500" defTabSz="457200">
        <a:defRPr sz="1200">
          <a:latin typeface="+mj-lt"/>
          <a:ea typeface="+mj-ea"/>
          <a:cs typeface="+mj-cs"/>
          <a:sym typeface="Helvetica"/>
        </a:defRPr>
      </a:lvl5pPr>
      <a:lvl6pPr marL="342900" indent="1028700" defTabSz="457200">
        <a:defRPr sz="1200">
          <a:latin typeface="+mj-lt"/>
          <a:ea typeface="+mj-ea"/>
          <a:cs typeface="+mj-cs"/>
          <a:sym typeface="Helvetica"/>
        </a:defRPr>
      </a:lvl6pPr>
      <a:lvl7pPr marL="342900" indent="1485900" defTabSz="457200">
        <a:defRPr sz="1200">
          <a:latin typeface="+mj-lt"/>
          <a:ea typeface="+mj-ea"/>
          <a:cs typeface="+mj-cs"/>
          <a:sym typeface="Helvetica"/>
        </a:defRPr>
      </a:lvl7pPr>
      <a:lvl8pPr marL="342900" indent="1943100" defTabSz="457200">
        <a:defRPr sz="1200">
          <a:latin typeface="+mj-lt"/>
          <a:ea typeface="+mj-ea"/>
          <a:cs typeface="+mj-cs"/>
          <a:sym typeface="Helvetica"/>
        </a:defRPr>
      </a:lvl8pPr>
      <a:lvl9pPr marL="342900" indent="2400300" defTabSz="457200">
        <a:defRPr sz="1200">
          <a:latin typeface="+mj-lt"/>
          <a:ea typeface="+mj-ea"/>
          <a:cs typeface="+mj-cs"/>
          <a:sym typeface="Helvetica"/>
        </a:defRPr>
      </a:lvl9pPr>
    </p:bodyStyle>
    <p:otherStyle>
      <a:lvl1pPr algn="r" defTabSz="546100">
        <a:defRPr sz="1200">
          <a:solidFill>
            <a:schemeClr val="tx1"/>
          </a:solidFill>
          <a:latin typeface="+mn-lt"/>
          <a:ea typeface="+mn-ea"/>
          <a:cs typeface="+mn-cs"/>
          <a:sym typeface="Gill Sans"/>
        </a:defRPr>
      </a:lvl1pPr>
      <a:lvl2pPr indent="228600" algn="r" defTabSz="546100">
        <a:defRPr sz="1200">
          <a:solidFill>
            <a:schemeClr val="tx1"/>
          </a:solidFill>
          <a:latin typeface="+mn-lt"/>
          <a:ea typeface="+mn-ea"/>
          <a:cs typeface="+mn-cs"/>
          <a:sym typeface="Gill Sans"/>
        </a:defRPr>
      </a:lvl2pPr>
      <a:lvl3pPr indent="457200" algn="r" defTabSz="546100">
        <a:defRPr sz="1200">
          <a:solidFill>
            <a:schemeClr val="tx1"/>
          </a:solidFill>
          <a:latin typeface="+mn-lt"/>
          <a:ea typeface="+mn-ea"/>
          <a:cs typeface="+mn-cs"/>
          <a:sym typeface="Gill Sans"/>
        </a:defRPr>
      </a:lvl3pPr>
      <a:lvl4pPr indent="685800" algn="r" defTabSz="546100">
        <a:defRPr sz="1200">
          <a:solidFill>
            <a:schemeClr val="tx1"/>
          </a:solidFill>
          <a:latin typeface="+mn-lt"/>
          <a:ea typeface="+mn-ea"/>
          <a:cs typeface="+mn-cs"/>
          <a:sym typeface="Gill Sans"/>
        </a:defRPr>
      </a:lvl4pPr>
      <a:lvl5pPr indent="914400" algn="r" defTabSz="546100">
        <a:defRPr sz="1200">
          <a:solidFill>
            <a:schemeClr val="tx1"/>
          </a:solidFill>
          <a:latin typeface="+mn-lt"/>
          <a:ea typeface="+mn-ea"/>
          <a:cs typeface="+mn-cs"/>
          <a:sym typeface="Gill Sans"/>
        </a:defRPr>
      </a:lvl5pPr>
      <a:lvl6pPr algn="r" defTabSz="546100">
        <a:defRPr sz="1200">
          <a:solidFill>
            <a:schemeClr val="tx1"/>
          </a:solidFill>
          <a:latin typeface="+mn-lt"/>
          <a:ea typeface="+mn-ea"/>
          <a:cs typeface="+mn-cs"/>
          <a:sym typeface="Gill Sans"/>
        </a:defRPr>
      </a:lvl6pPr>
      <a:lvl7pPr algn="r" defTabSz="546100">
        <a:defRPr sz="1200">
          <a:solidFill>
            <a:schemeClr val="tx1"/>
          </a:solidFill>
          <a:latin typeface="+mn-lt"/>
          <a:ea typeface="+mn-ea"/>
          <a:cs typeface="+mn-cs"/>
          <a:sym typeface="Gill Sans"/>
        </a:defRPr>
      </a:lvl7pPr>
      <a:lvl8pPr algn="r" defTabSz="546100">
        <a:defRPr sz="1200">
          <a:solidFill>
            <a:schemeClr val="tx1"/>
          </a:solidFill>
          <a:latin typeface="+mn-lt"/>
          <a:ea typeface="+mn-ea"/>
          <a:cs typeface="+mn-cs"/>
          <a:sym typeface="Gill Sans"/>
        </a:defRPr>
      </a:lvl8pPr>
      <a:lvl9pPr algn="r" defTabSz="546100">
        <a:defRPr sz="12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5" Type="http://schemas.openxmlformats.org/officeDocument/2006/relationships/chart" Target="../charts/chart9.xml"/><Relationship Id="rId6" Type="http://schemas.openxmlformats.org/officeDocument/2006/relationships/chart" Target="../charts/chart10.xml"/><Relationship Id="rId7" Type="http://schemas.openxmlformats.org/officeDocument/2006/relationships/chart" Target="../charts/chart11.xml"/><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 Id="rId1" Type="http://schemas.openxmlformats.org/officeDocument/2006/relationships/slideLayout" Target="../slideLayouts/slideLayout1.xml"/><Relationship Id="rId2"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chart" Target="../charts/chart15.xml"/><Relationship Id="rId4" Type="http://schemas.openxmlformats.org/officeDocument/2006/relationships/chart" Target="../charts/chart16.xml"/><Relationship Id="rId5" Type="http://schemas.openxmlformats.org/officeDocument/2006/relationships/chart" Target="../charts/chart17.xml"/><Relationship Id="rId6" Type="http://schemas.openxmlformats.org/officeDocument/2006/relationships/chart" Target="../charts/chart18.xml"/><Relationship Id="rId7" Type="http://schemas.openxmlformats.org/officeDocument/2006/relationships/chart" Target="../charts/chart19.xml"/><Relationship Id="rId8"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chart" Target="../charts/chart20.xml"/><Relationship Id="rId4" Type="http://schemas.openxmlformats.org/officeDocument/2006/relationships/chart" Target="../charts/chart21.xml"/><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g"/><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jpeg"/><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3" Type="http://schemas.openxmlformats.org/officeDocument/2006/relationships/chart" Target="../charts/chart22.xml"/><Relationship Id="rId4" Type="http://schemas.openxmlformats.org/officeDocument/2006/relationships/chart" Target="../charts/chart23.xml"/><Relationship Id="rId5" Type="http://schemas.openxmlformats.org/officeDocument/2006/relationships/chart" Target="../charts/chart24.xml"/><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chart" Target="../charts/chart27.xml"/><Relationship Id="rId4" Type="http://schemas.openxmlformats.org/officeDocument/2006/relationships/chart" Target="../charts/chart28.xml"/><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image" Target="../media/image19.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g"/><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jpeg"/><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image" Target="../media/image41.jpeg"/></Relationships>
</file>

<file path=ppt/slides/_rels/slide35.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image" Target="../media/image57.jpe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jpeg"/><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image" Target="../media/image12.png"/><Relationship Id="rId7" Type="http://schemas.openxmlformats.org/officeDocument/2006/relationships/chart" Target="../charts/chart4.xml"/><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chart" Target="../charts/chart5.xml"/><Relationship Id="rId5"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1.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7" name="Shape 7"/>
          <p:cNvSpPr/>
          <p:nvPr/>
        </p:nvSpPr>
        <p:spPr>
          <a:xfrm>
            <a:off x="1550936" y="3248596"/>
            <a:ext cx="13154128" cy="2148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3300">
                <a:solidFill>
                  <a:srgbClr val="FFFFF7"/>
                </a:solidFill>
                <a:latin typeface="Proxima Nova Black"/>
                <a:ea typeface="Proxima Nova Black"/>
                <a:cs typeface="Proxima Nova Black"/>
                <a:sym typeface="Proxima Nova Black"/>
              </a:defRPr>
            </a:lvl1pPr>
          </a:lstStyle>
          <a:p>
            <a:pPr lvl="0">
              <a:defRPr sz="1800">
                <a:solidFill>
                  <a:srgbClr val="000000"/>
                </a:solidFill>
              </a:defRPr>
            </a:pPr>
            <a:r>
              <a:rPr sz="13300" dirty="0">
                <a:solidFill>
                  <a:srgbClr val="FFFFF7"/>
                </a:solidFill>
              </a:rPr>
              <a:t>LOOK AT MEDIA</a:t>
            </a:r>
          </a:p>
        </p:txBody>
      </p:sp>
      <p:sp>
        <p:nvSpPr>
          <p:cNvPr id="8" name="Shape 8"/>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LAM.png"/>
          <p:cNvPicPr/>
          <p:nvPr/>
        </p:nvPicPr>
        <p:blipFill>
          <a:blip r:embed="rId3">
            <a:alphaModFix amt="71000"/>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180" name="Shape 180"/>
          <p:cNvSpPr/>
          <p:nvPr/>
        </p:nvSpPr>
        <p:spPr>
          <a:xfrm>
            <a:off x="2749897" y="2956972"/>
            <a:ext cx="10756206" cy="13957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20000"/>
              </a:lnSpc>
              <a:defRPr sz="2200">
                <a:solidFill>
                  <a:srgbClr val="FFFFFF"/>
                </a:solidFill>
                <a:latin typeface="Proxima Nova Regular"/>
                <a:ea typeface="Proxima Nova Regular"/>
                <a:cs typeface="Proxima Nova Regular"/>
                <a:sym typeface="Proxima Nova Regular"/>
              </a:defRPr>
            </a:lvl1pPr>
          </a:lstStyle>
          <a:p>
            <a:pPr>
              <a:lnSpc>
                <a:spcPct val="130000"/>
              </a:lnSpc>
            </a:pPr>
            <a:r>
              <a:rPr lang="en-US" dirty="0">
                <a:solidFill>
                  <a:schemeClr val="bg1"/>
                </a:solidFill>
                <a:latin typeface="Proxima Nova Regular" charset="0"/>
                <a:cs typeface="Proxima Nova Regular" charset="0"/>
              </a:rPr>
              <a:t>Daily web-site for people who are keen of modern culture. From May 2013 Look At Me writes about secrets of different occupations: what to read, where to go, who to get the necessary skills, what technologies would help us in future</a:t>
            </a:r>
          </a:p>
        </p:txBody>
      </p:sp>
      <p:sp>
        <p:nvSpPr>
          <p:cNvPr id="181" name="Shape 181"/>
          <p:cNvSpPr/>
          <p:nvPr/>
        </p:nvSpPr>
        <p:spPr>
          <a:xfrm>
            <a:off x="5620122" y="7601425"/>
            <a:ext cx="5015756"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008086"/>
                </a:solidFill>
                <a:latin typeface="Proxima Nova Regular"/>
                <a:ea typeface="Proxima Nova Regular"/>
                <a:cs typeface="Proxima Nova Regular"/>
                <a:sym typeface="Proxima Nova Regular"/>
              </a:defRPr>
            </a:lvl1pPr>
          </a:lstStyle>
          <a:p>
            <a:pPr lvl="0">
              <a:defRPr sz="1800">
                <a:solidFill>
                  <a:srgbClr val="000000"/>
                </a:solidFill>
              </a:defRPr>
            </a:pPr>
            <a:r>
              <a:rPr sz="1300" dirty="0" smtClean="0">
                <a:solidFill>
                  <a:srgbClr val="008086"/>
                </a:solidFill>
              </a:rPr>
              <a:t>Google Analytics</a:t>
            </a:r>
            <a:r>
              <a:rPr lang="en-US" sz="1300" dirty="0" smtClean="0">
                <a:solidFill>
                  <a:srgbClr val="008086"/>
                </a:solidFill>
              </a:rPr>
              <a:t>, December </a:t>
            </a:r>
            <a:r>
              <a:rPr sz="1300" dirty="0" smtClean="0">
                <a:solidFill>
                  <a:srgbClr val="008086"/>
                </a:solidFill>
              </a:rPr>
              <a:t>2014 </a:t>
            </a:r>
            <a:r>
              <a:rPr sz="1300" dirty="0">
                <a:solidFill>
                  <a:srgbClr val="008086"/>
                </a:solidFill>
              </a:rPr>
              <a:t>г. </a:t>
            </a:r>
          </a:p>
        </p:txBody>
      </p:sp>
      <p:sp>
        <p:nvSpPr>
          <p:cNvPr id="182" name="Shape 182"/>
          <p:cNvSpPr/>
          <p:nvPr/>
        </p:nvSpPr>
        <p:spPr>
          <a:xfrm>
            <a:off x="1381575" y="5215487"/>
            <a:ext cx="3946129"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6200" dirty="0" smtClean="0">
                <a:solidFill>
                  <a:srgbClr val="45D399"/>
                </a:solidFill>
              </a:rPr>
              <a:t>2</a:t>
            </a:r>
            <a:r>
              <a:rPr sz="6200" dirty="0" smtClean="0">
                <a:solidFill>
                  <a:srgbClr val="45D399"/>
                </a:solidFill>
              </a:rPr>
              <a:t> </a:t>
            </a:r>
            <a:r>
              <a:rPr lang="ru-RU" sz="6200" dirty="0" smtClean="0">
                <a:solidFill>
                  <a:srgbClr val="45D399"/>
                </a:solidFill>
              </a:rPr>
              <a:t>343 202</a:t>
            </a:r>
            <a:endParaRPr sz="6200" dirty="0">
              <a:solidFill>
                <a:srgbClr val="45D399"/>
              </a:solidFill>
            </a:endParaRPr>
          </a:p>
        </p:txBody>
      </p:sp>
      <p:sp>
        <p:nvSpPr>
          <p:cNvPr id="183" name="Shape 183"/>
          <p:cNvSpPr/>
          <p:nvPr/>
        </p:nvSpPr>
        <p:spPr>
          <a:xfrm>
            <a:off x="6045225" y="5215487"/>
            <a:ext cx="3939538"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6200" dirty="0" smtClean="0">
                <a:solidFill>
                  <a:srgbClr val="45D399"/>
                </a:solidFill>
              </a:rPr>
              <a:t>7</a:t>
            </a:r>
            <a:r>
              <a:rPr sz="6200" dirty="0" smtClean="0">
                <a:solidFill>
                  <a:srgbClr val="45D399"/>
                </a:solidFill>
              </a:rPr>
              <a:t> </a:t>
            </a:r>
            <a:r>
              <a:rPr lang="ru-RU" sz="6200" dirty="0" smtClean="0">
                <a:solidFill>
                  <a:srgbClr val="45D399"/>
                </a:solidFill>
              </a:rPr>
              <a:t>249 966</a:t>
            </a:r>
            <a:endParaRPr sz="6200" dirty="0">
              <a:solidFill>
                <a:srgbClr val="45D399"/>
              </a:solidFill>
            </a:endParaRPr>
          </a:p>
        </p:txBody>
      </p:sp>
      <p:sp>
        <p:nvSpPr>
          <p:cNvPr id="184" name="Shape 184"/>
          <p:cNvSpPr/>
          <p:nvPr/>
        </p:nvSpPr>
        <p:spPr>
          <a:xfrm>
            <a:off x="11257312" y="5215487"/>
            <a:ext cx="3818914"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6200" dirty="0" smtClean="0">
                <a:solidFill>
                  <a:srgbClr val="45D399"/>
                </a:solidFill>
              </a:rPr>
              <a:t>4</a:t>
            </a:r>
            <a:r>
              <a:rPr sz="6200" dirty="0" smtClean="0">
                <a:solidFill>
                  <a:srgbClr val="45D399"/>
                </a:solidFill>
              </a:rPr>
              <a:t> минут</a:t>
            </a:r>
            <a:r>
              <a:rPr lang="ru-RU" sz="6200" dirty="0" smtClean="0">
                <a:solidFill>
                  <a:srgbClr val="45D399"/>
                </a:solidFill>
              </a:rPr>
              <a:t>ы</a:t>
            </a:r>
            <a:endParaRPr sz="6200" dirty="0">
              <a:solidFill>
                <a:srgbClr val="45D399"/>
              </a:solidFill>
            </a:endParaRPr>
          </a:p>
        </p:txBody>
      </p:sp>
      <p:sp>
        <p:nvSpPr>
          <p:cNvPr id="185" name="Shape 185"/>
          <p:cNvSpPr/>
          <p:nvPr/>
        </p:nvSpPr>
        <p:spPr>
          <a:xfrm>
            <a:off x="1779238" y="6219085"/>
            <a:ext cx="3168651" cy="5396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MONTHLY</a:t>
            </a:r>
          </a:p>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UNIQUE READERS</a:t>
            </a:r>
          </a:p>
        </p:txBody>
      </p:sp>
      <p:sp>
        <p:nvSpPr>
          <p:cNvPr id="186" name="Shape 186"/>
          <p:cNvSpPr/>
          <p:nvPr/>
        </p:nvSpPr>
        <p:spPr>
          <a:xfrm>
            <a:off x="6164674" y="6219085"/>
            <a:ext cx="3550972" cy="5396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MONTHLY</a:t>
            </a:r>
          </a:p>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PAGE VIEWS</a:t>
            </a:r>
          </a:p>
        </p:txBody>
      </p:sp>
      <p:sp>
        <p:nvSpPr>
          <p:cNvPr id="187" name="Shape 187"/>
          <p:cNvSpPr/>
          <p:nvPr/>
        </p:nvSpPr>
        <p:spPr>
          <a:xfrm>
            <a:off x="11003311" y="6219085"/>
            <a:ext cx="3816351" cy="5396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AVERAGE</a:t>
            </a:r>
          </a:p>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TIME SPENT</a:t>
            </a:r>
          </a:p>
        </p:txBody>
      </p:sp>
      <p:sp>
        <p:nvSpPr>
          <p:cNvPr id="188" name="Shape 188"/>
          <p:cNvSpPr/>
          <p:nvPr/>
        </p:nvSpPr>
        <p:spPr>
          <a:xfrm>
            <a:off x="5611812" y="1159446"/>
            <a:ext cx="5032376" cy="1094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500">
                <a:solidFill>
                  <a:srgbClr val="F9FEF1"/>
                </a:solidFill>
                <a:latin typeface="Proxima Nova Black"/>
                <a:ea typeface="Proxima Nova Black"/>
                <a:cs typeface="Proxima Nova Black"/>
                <a:sym typeface="Proxima Nova Black"/>
              </a:defRPr>
            </a:lvl1pPr>
          </a:lstStyle>
          <a:p>
            <a:pPr lvl="0">
              <a:defRPr sz="1800">
                <a:solidFill>
                  <a:srgbClr val="000000"/>
                </a:solidFill>
              </a:defRPr>
            </a:pPr>
            <a:r>
              <a:rPr sz="6500">
                <a:solidFill>
                  <a:srgbClr val="F9FEF1"/>
                </a:solidFill>
              </a:rPr>
              <a:t>LOOK AT ME</a:t>
            </a:r>
          </a:p>
        </p:txBody>
      </p:sp>
      <p:sp>
        <p:nvSpPr>
          <p:cNvPr id="189" name="Shape 189"/>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LAM-2-filtered.jpeg"/>
          <p:cNvPicPr/>
          <p:nvPr/>
        </p:nvPicPr>
        <p:blipFill>
          <a:blip r:embed="rId2">
            <a:extLst>
              <a:ext uri="{28A0092B-C50C-407E-A947-70E740481C1C}">
                <a14:useLocalDpi xmlns:a14="http://schemas.microsoft.com/office/drawing/2010/main"/>
              </a:ext>
            </a:extLst>
          </a:blip>
          <a:stretch>
            <a:fillRect/>
          </a:stretch>
        </p:blipFill>
        <p:spPr>
          <a:xfrm>
            <a:off x="-54921" y="-93411"/>
            <a:ext cx="16895432" cy="9500509"/>
          </a:xfrm>
          <a:prstGeom prst="rect">
            <a:avLst/>
          </a:prstGeom>
          <a:ln w="12700">
            <a:miter lim="400000"/>
          </a:ln>
        </p:spPr>
      </p:pic>
      <p:sp>
        <p:nvSpPr>
          <p:cNvPr id="192" name="Shape 192"/>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10.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195" name="Shape 195"/>
          <p:cNvSpPr/>
          <p:nvPr/>
        </p:nvSpPr>
        <p:spPr>
          <a:xfrm>
            <a:off x="1795201" y="4372252"/>
            <a:ext cx="3088581"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Fast reaction to what's happening in the world right now</a:t>
            </a:r>
            <a:endParaRPr sz="1700" dirty="0">
              <a:solidFill>
                <a:srgbClr val="F9FFF7"/>
              </a:solidFill>
              <a:latin typeface="Proxima Nova Regular"/>
              <a:ea typeface="Proxima Nova Regular"/>
              <a:cs typeface="Proxima Nova Regular"/>
              <a:sym typeface="Proxima Nova Regular"/>
            </a:endParaRPr>
          </a:p>
        </p:txBody>
      </p:sp>
      <p:sp>
        <p:nvSpPr>
          <p:cNvPr id="197" name="Shape 197"/>
          <p:cNvSpPr/>
          <p:nvPr/>
        </p:nvSpPr>
        <p:spPr>
          <a:xfrm>
            <a:off x="1767433" y="1943499"/>
            <a:ext cx="12721134" cy="7073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90000"/>
              </a:lnSpc>
              <a:defRPr sz="1800"/>
            </a:pPr>
            <a:r>
              <a:rPr lang="en-US" sz="2200" dirty="0">
                <a:solidFill>
                  <a:srgbClr val="F9FFF7"/>
                </a:solidFill>
                <a:latin typeface="Proxima Nova Regular"/>
                <a:ea typeface="Proxima Nova Regular"/>
                <a:cs typeface="Proxima Nova Regular"/>
                <a:sym typeface="Proxima Nova Regular"/>
              </a:rPr>
              <a:t>Together </a:t>
            </a:r>
            <a:r>
              <a:rPr lang="en-US" sz="2200" dirty="0" smtClean="0">
                <a:solidFill>
                  <a:srgbClr val="F9FFF7"/>
                </a:solidFill>
                <a:latin typeface="Proxima Nova Regular"/>
                <a:ea typeface="Proxima Nova Regular"/>
                <a:cs typeface="Proxima Nova Regular"/>
                <a:sym typeface="Proxima Nova Regular"/>
              </a:rPr>
              <a:t>all Look At Me materials represent </a:t>
            </a:r>
            <a:r>
              <a:rPr lang="en-US" sz="2200" dirty="0">
                <a:solidFill>
                  <a:srgbClr val="F9FFF7"/>
                </a:solidFill>
                <a:latin typeface="Proxima Nova Regular"/>
                <a:ea typeface="Proxima Nova Regular"/>
                <a:cs typeface="Proxima Nova Regular"/>
                <a:sym typeface="Proxima Nova Regular"/>
              </a:rPr>
              <a:t>the site </a:t>
            </a:r>
            <a:r>
              <a:rPr lang="en-US" sz="2200" dirty="0" smtClean="0">
                <a:solidFill>
                  <a:srgbClr val="F9FFF7"/>
                </a:solidFill>
                <a:latin typeface="Proxima Nova Regular"/>
                <a:ea typeface="Proxima Nova Regular"/>
                <a:cs typeface="Proxima Nova Regular"/>
                <a:sym typeface="Proxima Nova Regular"/>
              </a:rPr>
              <a:t>approach: we've </a:t>
            </a:r>
            <a:r>
              <a:rPr lang="en-US" sz="2200" dirty="0">
                <a:solidFill>
                  <a:srgbClr val="F9FFF7"/>
                </a:solidFill>
                <a:latin typeface="Proxima Nova Regular"/>
                <a:ea typeface="Proxima Nova Regular"/>
                <a:cs typeface="Proxima Nova Regular"/>
                <a:sym typeface="Proxima Nova Regular"/>
              </a:rPr>
              <a:t>moved from watching to deep integration into the </a:t>
            </a:r>
            <a:r>
              <a:rPr lang="en-US" sz="2200" dirty="0" smtClean="0">
                <a:solidFill>
                  <a:srgbClr val="F9FFF7"/>
                </a:solidFill>
                <a:latin typeface="Proxima Nova Regular"/>
                <a:ea typeface="Proxima Nova Regular"/>
                <a:cs typeface="Proxima Nova Regular"/>
                <a:sym typeface="Proxima Nova Regular"/>
              </a:rPr>
              <a:t>creative </a:t>
            </a:r>
            <a:r>
              <a:rPr lang="en-US" sz="2200" dirty="0">
                <a:solidFill>
                  <a:srgbClr val="F9FFF7"/>
                </a:solidFill>
                <a:latin typeface="Proxima Nova Regular"/>
                <a:ea typeface="Proxima Nova Regular"/>
                <a:cs typeface="Proxima Nova Regular"/>
                <a:sym typeface="Proxima Nova Regular"/>
              </a:rPr>
              <a:t>industries </a:t>
            </a:r>
            <a:r>
              <a:rPr lang="en-US" sz="2200" dirty="0" smtClean="0">
                <a:solidFill>
                  <a:srgbClr val="F9FFF7"/>
                </a:solidFill>
                <a:latin typeface="Proxima Nova Regular"/>
                <a:ea typeface="Proxima Nova Regular"/>
                <a:cs typeface="Proxima Nova Regular"/>
                <a:sym typeface="Proxima Nova Regular"/>
              </a:rPr>
              <a:t>processes</a:t>
            </a:r>
            <a:endParaRPr lang="en-US" sz="2200" dirty="0">
              <a:solidFill>
                <a:srgbClr val="F9FFF7"/>
              </a:solidFill>
              <a:latin typeface="Proxima Nova Regular"/>
              <a:ea typeface="Proxima Nova Regular"/>
              <a:cs typeface="Proxima Nova Regular"/>
              <a:sym typeface="Proxima Nova Regular"/>
            </a:endParaRPr>
          </a:p>
        </p:txBody>
      </p:sp>
      <p:sp>
        <p:nvSpPr>
          <p:cNvPr id="198" name="Shape 198"/>
          <p:cNvSpPr/>
          <p:nvPr/>
        </p:nvSpPr>
        <p:spPr>
          <a:xfrm>
            <a:off x="2435038" y="3730477"/>
            <a:ext cx="180890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Live</a:t>
            </a:r>
            <a:endParaRPr sz="3700" b="1" dirty="0">
              <a:solidFill>
                <a:srgbClr val="FDFFF3"/>
              </a:solidFill>
            </a:endParaRPr>
          </a:p>
        </p:txBody>
      </p:sp>
      <p:sp>
        <p:nvSpPr>
          <p:cNvPr id="199" name="Shape 199"/>
          <p:cNvSpPr/>
          <p:nvPr/>
        </p:nvSpPr>
        <p:spPr>
          <a:xfrm>
            <a:off x="7058446" y="3737746"/>
            <a:ext cx="180890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Heroes</a:t>
            </a:r>
            <a:endParaRPr sz="3700" b="1" dirty="0">
              <a:solidFill>
                <a:srgbClr val="FDFFF3"/>
              </a:solidFill>
            </a:endParaRPr>
          </a:p>
        </p:txBody>
      </p:sp>
      <p:sp>
        <p:nvSpPr>
          <p:cNvPr id="200" name="Shape 200"/>
          <p:cNvSpPr/>
          <p:nvPr/>
        </p:nvSpPr>
        <p:spPr>
          <a:xfrm>
            <a:off x="6418609" y="4381593"/>
            <a:ext cx="3088582"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The most interesting things about the people who we consider iconic</a:t>
            </a:r>
            <a:endParaRPr sz="1700" dirty="0">
              <a:solidFill>
                <a:srgbClr val="F9FFF7"/>
              </a:solidFill>
              <a:latin typeface="Proxima Nova Regular"/>
              <a:ea typeface="Proxima Nova Regular"/>
              <a:cs typeface="Proxima Nova Regular"/>
              <a:sym typeface="Proxima Nova Regular"/>
            </a:endParaRPr>
          </a:p>
        </p:txBody>
      </p:sp>
      <p:sp>
        <p:nvSpPr>
          <p:cNvPr id="201" name="Shape 201"/>
          <p:cNvSpPr/>
          <p:nvPr/>
        </p:nvSpPr>
        <p:spPr>
          <a:xfrm>
            <a:off x="4579168" y="6155703"/>
            <a:ext cx="2436764"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Mag</a:t>
            </a:r>
            <a:endParaRPr sz="3700" b="1" dirty="0">
              <a:solidFill>
                <a:srgbClr val="FDFFF3"/>
              </a:solidFill>
            </a:endParaRPr>
          </a:p>
        </p:txBody>
      </p:sp>
      <p:sp>
        <p:nvSpPr>
          <p:cNvPr id="202" name="Shape 202"/>
          <p:cNvSpPr/>
          <p:nvPr/>
        </p:nvSpPr>
        <p:spPr>
          <a:xfrm>
            <a:off x="4270747" y="6854287"/>
            <a:ext cx="3088581" cy="3539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Regular topical special project</a:t>
            </a:r>
            <a:endParaRPr sz="1700" dirty="0">
              <a:solidFill>
                <a:srgbClr val="F9FFF7"/>
              </a:solidFill>
              <a:latin typeface="Proxima Nova Regular"/>
              <a:ea typeface="Proxima Nova Regular"/>
              <a:cs typeface="Proxima Nova Regular"/>
            </a:endParaRPr>
          </a:p>
        </p:txBody>
      </p:sp>
      <p:sp>
        <p:nvSpPr>
          <p:cNvPr id="203" name="Shape 203"/>
          <p:cNvSpPr/>
          <p:nvPr/>
        </p:nvSpPr>
        <p:spPr>
          <a:xfrm>
            <a:off x="11681855" y="3696056"/>
            <a:ext cx="1808907"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Tips</a:t>
            </a:r>
            <a:endParaRPr sz="3700" b="1" dirty="0">
              <a:solidFill>
                <a:srgbClr val="FDFFF3"/>
              </a:solidFill>
            </a:endParaRPr>
          </a:p>
        </p:txBody>
      </p:sp>
      <p:sp>
        <p:nvSpPr>
          <p:cNvPr id="204" name="Shape 204"/>
          <p:cNvSpPr/>
          <p:nvPr/>
        </p:nvSpPr>
        <p:spPr>
          <a:xfrm>
            <a:off x="10814944" y="4381593"/>
            <a:ext cx="3740498" cy="11387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Answer to all the questions </a:t>
            </a:r>
            <a:endParaRPr lang="en-US" sz="1700" dirty="0" smtClean="0">
              <a:solidFill>
                <a:srgbClr val="F9FFF7"/>
              </a:solidFill>
              <a:latin typeface="Proxima Nova Regular"/>
              <a:ea typeface="Proxima Nova Regular"/>
              <a:cs typeface="Proxima Nova Regular"/>
            </a:endParaRPr>
          </a:p>
          <a:p>
            <a:pPr defTabSz="457200"/>
            <a:r>
              <a:rPr lang="en-US" sz="1700" dirty="0" smtClean="0">
                <a:solidFill>
                  <a:srgbClr val="F9FFF7"/>
                </a:solidFill>
                <a:latin typeface="Proxima Nova Regular"/>
                <a:ea typeface="Proxima Nova Regular"/>
                <a:cs typeface="Proxima Nova Regular"/>
              </a:rPr>
              <a:t>young </a:t>
            </a:r>
            <a:r>
              <a:rPr lang="en-US" sz="1700" dirty="0">
                <a:solidFill>
                  <a:srgbClr val="F9FFF7"/>
                </a:solidFill>
                <a:latin typeface="Proxima Nova Regular"/>
                <a:ea typeface="Proxima Nova Regular"/>
                <a:cs typeface="Proxima Nova Regular"/>
              </a:rPr>
              <a:t>people today care for</a:t>
            </a:r>
            <a:r>
              <a:rPr lang="en-US" sz="1700" dirty="0" smtClean="0">
                <a:solidFill>
                  <a:srgbClr val="F9FFF7"/>
                </a:solidFill>
                <a:latin typeface="Proxima Nova Regular"/>
                <a:ea typeface="Proxima Nova Regular"/>
                <a:cs typeface="Proxima Nova Regular"/>
              </a:rPr>
              <a:t>:</a:t>
            </a:r>
          </a:p>
          <a:p>
            <a:pPr defTabSz="457200"/>
            <a:r>
              <a:rPr lang="en-US" sz="1700" dirty="0" smtClean="0">
                <a:solidFill>
                  <a:srgbClr val="F9FFF7"/>
                </a:solidFill>
                <a:latin typeface="Proxima Nova Regular"/>
                <a:ea typeface="Proxima Nova Regular"/>
                <a:cs typeface="Proxima Nova Regular"/>
              </a:rPr>
              <a:t> </a:t>
            </a:r>
            <a:r>
              <a:rPr lang="en-US" sz="1700" dirty="0">
                <a:solidFill>
                  <a:srgbClr val="F9FFF7"/>
                </a:solidFill>
                <a:latin typeface="Proxima Nova Regular"/>
                <a:ea typeface="Proxima Nova Regular"/>
                <a:cs typeface="Proxima Nova Regular"/>
              </a:rPr>
              <a:t>what to be? what to buy</a:t>
            </a:r>
            <a:r>
              <a:rPr lang="en-US" sz="1700" dirty="0" smtClean="0">
                <a:solidFill>
                  <a:srgbClr val="F9FFF7"/>
                </a:solidFill>
                <a:latin typeface="Proxima Nova Regular"/>
                <a:ea typeface="Proxima Nova Regular"/>
                <a:cs typeface="Proxima Nova Regular"/>
              </a:rPr>
              <a:t>?</a:t>
            </a:r>
          </a:p>
          <a:p>
            <a:pPr defTabSz="457200"/>
            <a:r>
              <a:rPr lang="en-US" sz="1700" dirty="0" smtClean="0">
                <a:solidFill>
                  <a:srgbClr val="F9FFF7"/>
                </a:solidFill>
                <a:latin typeface="Proxima Nova Regular"/>
                <a:ea typeface="Proxima Nova Regular"/>
                <a:cs typeface="Proxima Nova Regular"/>
              </a:rPr>
              <a:t> </a:t>
            </a:r>
            <a:r>
              <a:rPr lang="en-US" sz="1700" dirty="0">
                <a:solidFill>
                  <a:srgbClr val="F9FFF7"/>
                </a:solidFill>
                <a:latin typeface="Proxima Nova Regular"/>
                <a:ea typeface="Proxima Nova Regular"/>
                <a:cs typeface="Proxima Nova Regular"/>
              </a:rPr>
              <a:t>how to do better?</a:t>
            </a:r>
          </a:p>
        </p:txBody>
      </p:sp>
      <p:sp>
        <p:nvSpPr>
          <p:cNvPr id="205" name="Shape 205"/>
          <p:cNvSpPr/>
          <p:nvPr/>
        </p:nvSpPr>
        <p:spPr>
          <a:xfrm>
            <a:off x="9369846" y="6155703"/>
            <a:ext cx="180890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Blogs</a:t>
            </a:r>
            <a:endParaRPr sz="3700" b="1" dirty="0">
              <a:solidFill>
                <a:srgbClr val="FDFFF3"/>
              </a:solidFill>
            </a:endParaRPr>
          </a:p>
        </p:txBody>
      </p:sp>
      <p:sp>
        <p:nvSpPr>
          <p:cNvPr id="206" name="Shape 206"/>
          <p:cNvSpPr/>
          <p:nvPr/>
        </p:nvSpPr>
        <p:spPr>
          <a:xfrm>
            <a:off x="8381521" y="6846377"/>
            <a:ext cx="3785558" cy="11387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smtClean="0">
                <a:solidFill>
                  <a:srgbClr val="F9FFF7"/>
                </a:solidFill>
                <a:latin typeface="Proxima Nova Regular"/>
                <a:ea typeface="Proxima Nova Regular"/>
                <a:cs typeface="Proxima Nova Regular"/>
                <a:sym typeface="Proxima Nova Regular"/>
              </a:rPr>
              <a:t>Private </a:t>
            </a:r>
            <a:r>
              <a:rPr lang="en-US" sz="1700" dirty="0">
                <a:solidFill>
                  <a:srgbClr val="F9FFF7"/>
                </a:solidFill>
                <a:latin typeface="Proxima Nova Regular"/>
                <a:ea typeface="Proxima Nova Regular"/>
                <a:cs typeface="Proxima Nova Regular"/>
                <a:sym typeface="Proxima Nova Regular"/>
              </a:rPr>
              <a:t>editors and contributors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blogs</a:t>
            </a:r>
            <a:r>
              <a:rPr lang="en-US" sz="1700" dirty="0">
                <a:solidFill>
                  <a:srgbClr val="F9FFF7"/>
                </a:solidFill>
                <a:latin typeface="Proxima Nova Regular"/>
                <a:ea typeface="Proxima Nova Regular"/>
                <a:cs typeface="Proxima Nova Regular"/>
                <a:sym typeface="Proxima Nova Regular"/>
              </a:rPr>
              <a:t>, as well as the </a:t>
            </a:r>
            <a:r>
              <a:rPr lang="en-US" sz="1700" dirty="0" smtClean="0">
                <a:solidFill>
                  <a:srgbClr val="F9FFF7"/>
                </a:solidFill>
                <a:latin typeface="Proxima Nova Regular"/>
                <a:ea typeface="Proxima Nova Regular"/>
                <a:cs typeface="Proxima Nova Regular"/>
                <a:sym typeface="Proxima Nova Regular"/>
              </a:rPr>
              <a:t>most</a:t>
            </a:r>
          </a:p>
          <a:p>
            <a:pPr lvl="0" defTabSz="457200">
              <a:defRPr sz="1800"/>
            </a:pPr>
            <a:r>
              <a:rPr lang="en-US" sz="1700" dirty="0" smtClean="0">
                <a:solidFill>
                  <a:srgbClr val="F9FFF7"/>
                </a:solidFill>
                <a:latin typeface="Proxima Nova Regular"/>
                <a:ea typeface="Proxima Nova Regular"/>
                <a:cs typeface="Proxima Nova Regular"/>
                <a:sym typeface="Proxima Nova Regular"/>
              </a:rPr>
              <a:t> </a:t>
            </a:r>
            <a:r>
              <a:rPr lang="en-US" sz="1700" dirty="0">
                <a:solidFill>
                  <a:srgbClr val="F9FFF7"/>
                </a:solidFill>
                <a:latin typeface="Proxima Nova Regular"/>
                <a:ea typeface="Proxima Nova Regular"/>
                <a:cs typeface="Proxima Nova Regular"/>
                <a:sym typeface="Proxima Nova Regular"/>
              </a:rPr>
              <a:t>interesting events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announcements</a:t>
            </a:r>
            <a:endParaRPr sz="1700" dirty="0">
              <a:solidFill>
                <a:srgbClr val="F9FFF7"/>
              </a:solidFill>
              <a:latin typeface="Proxima Nova Regular"/>
              <a:ea typeface="Proxima Nova Regular"/>
              <a:cs typeface="Proxima Nova Regular"/>
              <a:sym typeface="Proxima Nova Regular"/>
            </a:endParaRPr>
          </a:p>
        </p:txBody>
      </p:sp>
      <p:sp>
        <p:nvSpPr>
          <p:cNvPr id="207" name="Shape 207"/>
          <p:cNvSpPr/>
          <p:nvPr/>
        </p:nvSpPr>
        <p:spPr>
          <a:xfrm>
            <a:off x="3232214" y="3417914"/>
            <a:ext cx="21455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1</a:t>
            </a:r>
          </a:p>
        </p:txBody>
      </p:sp>
      <p:sp>
        <p:nvSpPr>
          <p:cNvPr id="208" name="Shape 208"/>
          <p:cNvSpPr/>
          <p:nvPr/>
        </p:nvSpPr>
        <p:spPr>
          <a:xfrm>
            <a:off x="3144714" y="3408557"/>
            <a:ext cx="389556" cy="3895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209" name="Shape 209"/>
          <p:cNvSpPr/>
          <p:nvPr/>
        </p:nvSpPr>
        <p:spPr>
          <a:xfrm>
            <a:off x="7855622" y="3417914"/>
            <a:ext cx="2442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2</a:t>
            </a:r>
          </a:p>
        </p:txBody>
      </p:sp>
      <p:sp>
        <p:nvSpPr>
          <p:cNvPr id="210" name="Shape 210"/>
          <p:cNvSpPr/>
          <p:nvPr/>
        </p:nvSpPr>
        <p:spPr>
          <a:xfrm>
            <a:off x="7768122" y="3408557"/>
            <a:ext cx="389556" cy="3895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211" name="Shape 211"/>
          <p:cNvSpPr/>
          <p:nvPr/>
        </p:nvSpPr>
        <p:spPr>
          <a:xfrm>
            <a:off x="12463715" y="3417914"/>
            <a:ext cx="24518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3</a:t>
            </a:r>
          </a:p>
        </p:txBody>
      </p:sp>
      <p:sp>
        <p:nvSpPr>
          <p:cNvPr id="212" name="Shape 212"/>
          <p:cNvSpPr/>
          <p:nvPr/>
        </p:nvSpPr>
        <p:spPr>
          <a:xfrm>
            <a:off x="12376215" y="3408557"/>
            <a:ext cx="389556" cy="3895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213" name="Shape 213"/>
          <p:cNvSpPr/>
          <p:nvPr/>
        </p:nvSpPr>
        <p:spPr>
          <a:xfrm>
            <a:off x="5690272" y="5855165"/>
            <a:ext cx="24953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4</a:t>
            </a:r>
          </a:p>
        </p:txBody>
      </p:sp>
      <p:sp>
        <p:nvSpPr>
          <p:cNvPr id="214" name="Shape 214"/>
          <p:cNvSpPr/>
          <p:nvPr/>
        </p:nvSpPr>
        <p:spPr>
          <a:xfrm>
            <a:off x="5602772" y="5845807"/>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215" name="Shape 215"/>
          <p:cNvSpPr/>
          <p:nvPr/>
        </p:nvSpPr>
        <p:spPr>
          <a:xfrm>
            <a:off x="10178960" y="5855165"/>
            <a:ext cx="24724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5</a:t>
            </a:r>
          </a:p>
        </p:txBody>
      </p:sp>
      <p:sp>
        <p:nvSpPr>
          <p:cNvPr id="216" name="Shape 216"/>
          <p:cNvSpPr/>
          <p:nvPr/>
        </p:nvSpPr>
        <p:spPr>
          <a:xfrm>
            <a:off x="10091459" y="5845807"/>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217" name="Shape 217"/>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218" name="Shape 218"/>
          <p:cNvSpPr/>
          <p:nvPr/>
        </p:nvSpPr>
        <p:spPr>
          <a:xfrm>
            <a:off x="455612" y="408320"/>
            <a:ext cx="2530349"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3200">
                <a:solidFill>
                  <a:srgbClr val="F9FEF1"/>
                </a:solidFill>
                <a:latin typeface="Proxima Nova Black"/>
                <a:ea typeface="Proxima Nova Black"/>
                <a:cs typeface="Proxima Nova Black"/>
                <a:sym typeface="Proxima Nova Black"/>
              </a:defRPr>
            </a:lvl1pPr>
          </a:lstStyle>
          <a:p>
            <a:pPr lvl="0">
              <a:defRPr sz="1800">
                <a:solidFill>
                  <a:srgbClr val="000000"/>
                </a:solidFill>
              </a:defRPr>
            </a:pPr>
            <a:r>
              <a:rPr sz="3200">
                <a:solidFill>
                  <a:srgbClr val="F9FEF1"/>
                </a:solidFill>
              </a:rPr>
              <a:t>LOOK AT ME</a:t>
            </a:r>
          </a:p>
        </p:txBody>
      </p:sp>
      <p:sp>
        <p:nvSpPr>
          <p:cNvPr id="27" name="Shape 72"/>
          <p:cNvSpPr/>
          <p:nvPr/>
        </p:nvSpPr>
        <p:spPr>
          <a:xfrm>
            <a:off x="4706582" y="732630"/>
            <a:ext cx="6665617"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Content columns</a:t>
            </a:r>
            <a:endParaRPr lang="en-US" sz="6400" dirty="0">
              <a:solidFill>
                <a:srgbClr val="53D39C"/>
              </a:solidFill>
            </a:endParaRPr>
          </a:p>
        </p:txBody>
      </p:sp>
    </p:spTree>
    <p:extLst>
      <p:ext uri="{BB962C8B-B14F-4D97-AF65-F5344CB8AC3E}">
        <p14:creationId xmlns:p14="http://schemas.microsoft.com/office/powerpoint/2010/main" val="3893017279"/>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16.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221" name="Shape 221"/>
          <p:cNvSpPr/>
          <p:nvPr/>
        </p:nvSpPr>
        <p:spPr>
          <a:xfrm>
            <a:off x="1410518" y="4005176"/>
            <a:ext cx="13434964" cy="11079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2200" dirty="0">
                <a:solidFill>
                  <a:srgbClr val="FFFFFF"/>
                </a:solidFill>
                <a:latin typeface="Proxima Nova Regular"/>
                <a:ea typeface="Proxima Nova Regular"/>
                <a:cs typeface="Proxima Nova Regular"/>
                <a:sym typeface="Proxima Nova Regular"/>
              </a:rPr>
              <a:t>Creative intellects, adult people aged from 25 to 35 who've succeeded in life somehow. The majority are the representatives of creative professions as well as business owners and media personalities. Very often their opinion affects other people </a:t>
            </a:r>
            <a:r>
              <a:rPr lang="en-US" sz="2200" dirty="0" smtClean="0">
                <a:solidFill>
                  <a:srgbClr val="FFFFFF"/>
                </a:solidFill>
                <a:latin typeface="Proxima Nova Regular"/>
                <a:ea typeface="Proxima Nova Regular"/>
                <a:cs typeface="Proxima Nova Regular"/>
                <a:sym typeface="Proxima Nova Regular"/>
              </a:rPr>
              <a:t>views</a:t>
            </a:r>
            <a:endParaRPr lang="en-US" sz="2200" dirty="0">
              <a:solidFill>
                <a:srgbClr val="FFFFFF"/>
              </a:solidFill>
              <a:latin typeface="Proxima Nova Regular"/>
              <a:ea typeface="Proxima Nova Regular"/>
              <a:cs typeface="Proxima Nova Regular"/>
              <a:sym typeface="Proxima Nova Regular"/>
            </a:endParaRPr>
          </a:p>
        </p:txBody>
      </p:sp>
      <p:sp>
        <p:nvSpPr>
          <p:cNvPr id="222" name="Shape 222"/>
          <p:cNvSpPr/>
          <p:nvPr/>
        </p:nvSpPr>
        <p:spPr>
          <a:xfrm>
            <a:off x="6077604" y="7036710"/>
            <a:ext cx="4465323" cy="9233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l" defTabSz="457200">
              <a:defRPr sz="1800"/>
            </a:pPr>
            <a:r>
              <a:rPr sz="5400" dirty="0">
                <a:solidFill>
                  <a:srgbClr val="5ED39F"/>
                </a:solidFill>
                <a:latin typeface="Proxima Nova Black"/>
                <a:ea typeface="Proxima Nova Black"/>
                <a:cs typeface="Proxima Nova Black"/>
                <a:sym typeface="Proxima Nova Black"/>
              </a:rPr>
              <a:t>25-34 </a:t>
            </a:r>
            <a:r>
              <a:rPr lang="en-US" sz="5400" dirty="0" smtClean="0">
                <a:solidFill>
                  <a:srgbClr val="5ED39F"/>
                </a:solidFill>
                <a:latin typeface="Proxima Nova Black"/>
                <a:ea typeface="Proxima Nova Black"/>
                <a:cs typeface="Proxima Nova Black"/>
                <a:sym typeface="Proxima Nova Black"/>
              </a:rPr>
              <a:t>YEARS</a:t>
            </a:r>
            <a:endParaRPr sz="5400" dirty="0">
              <a:solidFill>
                <a:srgbClr val="5ED39F"/>
              </a:solidFill>
              <a:latin typeface="Proxima Nova Black"/>
              <a:ea typeface="Proxima Nova Black"/>
              <a:cs typeface="Proxima Nova Black"/>
              <a:sym typeface="Proxima Nova Black"/>
            </a:endParaRPr>
          </a:p>
        </p:txBody>
      </p:sp>
      <p:pic>
        <p:nvPicPr>
          <p:cNvPr id="223" name="lookatme-1.png" descr="lookatme-1.png"/>
          <p:cNvPicPr/>
          <p:nvPr/>
        </p:nvPicPr>
        <p:blipFill>
          <a:blip r:embed="rId3">
            <a:extLst/>
          </a:blip>
          <a:stretch>
            <a:fillRect/>
          </a:stretch>
        </p:blipFill>
        <p:spPr>
          <a:xfrm>
            <a:off x="14335125" y="8604250"/>
            <a:ext cx="1425575" cy="228600"/>
          </a:xfrm>
          <a:prstGeom prst="rect">
            <a:avLst/>
          </a:prstGeom>
          <a:ln w="12700">
            <a:miter lim="400000"/>
          </a:ln>
        </p:spPr>
      </p:pic>
      <p:sp>
        <p:nvSpPr>
          <p:cNvPr id="224" name="Shape 224"/>
          <p:cNvSpPr/>
          <p:nvPr/>
        </p:nvSpPr>
        <p:spPr>
          <a:xfrm>
            <a:off x="5913069" y="517624"/>
            <a:ext cx="3705730"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Audience</a:t>
            </a:r>
            <a:endParaRPr sz="6400" dirty="0">
              <a:solidFill>
                <a:srgbClr val="53D39C"/>
              </a:solidFill>
            </a:endParaRPr>
          </a:p>
        </p:txBody>
      </p:sp>
      <p:sp>
        <p:nvSpPr>
          <p:cNvPr id="225" name="Shape 225"/>
          <p:cNvSpPr/>
          <p:nvPr/>
        </p:nvSpPr>
        <p:spPr>
          <a:xfrm>
            <a:off x="6904233" y="7777717"/>
            <a:ext cx="2447534"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600" b="1">
                <a:solidFill>
                  <a:srgbClr val="FAFEFF"/>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600" b="1" dirty="0" smtClean="0">
                <a:solidFill>
                  <a:srgbClr val="FAFEFF"/>
                </a:solidFill>
              </a:rPr>
              <a:t>THE CORE AUDIENCE</a:t>
            </a:r>
            <a:endParaRPr sz="1600" b="1" dirty="0">
              <a:solidFill>
                <a:srgbClr val="FAFEFF"/>
              </a:solidFill>
            </a:endParaRPr>
          </a:p>
        </p:txBody>
      </p:sp>
      <p:pic>
        <p:nvPicPr>
          <p:cNvPr id="226" name="1.png"/>
          <p:cNvPicPr/>
          <p:nvPr/>
        </p:nvPicPr>
        <p:blipFill>
          <a:blip r:embed="rId4" cstate="email">
            <a:extLst>
              <a:ext uri="{28A0092B-C50C-407E-A947-70E740481C1C}">
                <a14:useLocalDpi xmlns:a14="http://schemas.microsoft.com/office/drawing/2010/main"/>
              </a:ext>
            </a:extLst>
          </a:blip>
          <a:stretch>
            <a:fillRect/>
          </a:stretch>
        </p:blipFill>
        <p:spPr>
          <a:xfrm>
            <a:off x="5322537" y="1997954"/>
            <a:ext cx="1486292" cy="1486292"/>
          </a:xfrm>
          <a:prstGeom prst="rect">
            <a:avLst/>
          </a:prstGeom>
          <a:ln w="12700">
            <a:miter lim="400000"/>
          </a:ln>
        </p:spPr>
      </p:pic>
      <p:pic>
        <p:nvPicPr>
          <p:cNvPr id="227" name="2.png"/>
          <p:cNvPicPr/>
          <p:nvPr/>
        </p:nvPicPr>
        <p:blipFill>
          <a:blip r:embed="rId5" cstate="email">
            <a:extLst>
              <a:ext uri="{28A0092B-C50C-407E-A947-70E740481C1C}">
                <a14:useLocalDpi xmlns:a14="http://schemas.microsoft.com/office/drawing/2010/main"/>
              </a:ext>
            </a:extLst>
          </a:blip>
          <a:stretch>
            <a:fillRect/>
          </a:stretch>
        </p:blipFill>
        <p:spPr>
          <a:xfrm>
            <a:off x="7384854" y="1997954"/>
            <a:ext cx="1486292" cy="1486292"/>
          </a:xfrm>
          <a:prstGeom prst="rect">
            <a:avLst/>
          </a:prstGeom>
          <a:ln w="12700">
            <a:miter lim="400000"/>
          </a:ln>
        </p:spPr>
      </p:pic>
      <p:pic>
        <p:nvPicPr>
          <p:cNvPr id="228" name="3.png"/>
          <p:cNvPicPr/>
          <p:nvPr/>
        </p:nvPicPr>
        <p:blipFill>
          <a:blip r:embed="rId6" cstate="email">
            <a:extLst>
              <a:ext uri="{28A0092B-C50C-407E-A947-70E740481C1C}">
                <a14:useLocalDpi xmlns:a14="http://schemas.microsoft.com/office/drawing/2010/main"/>
              </a:ext>
            </a:extLst>
          </a:blip>
          <a:stretch>
            <a:fillRect/>
          </a:stretch>
        </p:blipFill>
        <p:spPr>
          <a:xfrm>
            <a:off x="9459870" y="1997954"/>
            <a:ext cx="1486292" cy="1486292"/>
          </a:xfrm>
          <a:prstGeom prst="rect">
            <a:avLst/>
          </a:prstGeom>
          <a:ln w="12700">
            <a:miter lim="400000"/>
          </a:ln>
        </p:spPr>
      </p:pic>
      <p:sp>
        <p:nvSpPr>
          <p:cNvPr id="229" name="Shape 229"/>
          <p:cNvSpPr/>
          <p:nvPr/>
        </p:nvSpPr>
        <p:spPr>
          <a:xfrm>
            <a:off x="1410518" y="5513007"/>
            <a:ext cx="13434964" cy="7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2200" dirty="0">
                <a:solidFill>
                  <a:srgbClr val="FFFFFF"/>
                </a:solidFill>
                <a:latin typeface="Proxima Nova Regular"/>
                <a:ea typeface="Proxima Nova Regular"/>
                <a:cs typeface="Proxima Nova Regular"/>
              </a:rPr>
              <a:t>Part of the web-site audience are young specialists aged 18-24. They are the most progressive part of </a:t>
            </a:r>
            <a:r>
              <a:rPr lang="en-US" sz="2200" dirty="0" err="1">
                <a:solidFill>
                  <a:srgbClr val="FFFFFF"/>
                </a:solidFill>
                <a:latin typeface="Proxima Nova Regular"/>
                <a:ea typeface="Proxima Nova Regular"/>
                <a:cs typeface="Proxima Nova Regular"/>
              </a:rPr>
              <a:t>russian</a:t>
            </a:r>
            <a:r>
              <a:rPr lang="en-US" sz="2200" dirty="0">
                <a:solidFill>
                  <a:srgbClr val="FFFFFF"/>
                </a:solidFill>
                <a:latin typeface="Proxima Nova Regular"/>
                <a:ea typeface="Proxima Nova Regular"/>
                <a:cs typeface="Proxima Nova Regular"/>
              </a:rPr>
              <a:t> youth, who live primary in big cities, know and understand what they want from </a:t>
            </a:r>
            <a:r>
              <a:rPr lang="en-US" sz="2200" dirty="0" smtClean="0">
                <a:solidFill>
                  <a:srgbClr val="FFFFFF"/>
                </a:solidFill>
                <a:latin typeface="Proxima Nova Regular"/>
                <a:ea typeface="Proxima Nova Regular"/>
                <a:cs typeface="Proxima Nova Regular"/>
              </a:rPr>
              <a:t>life</a:t>
            </a:r>
            <a:endParaRPr lang="en-US" sz="2200" dirty="0">
              <a:solidFill>
                <a:srgbClr val="FFFFFF"/>
              </a:solidFill>
              <a:latin typeface="Proxima Nova Regular"/>
              <a:ea typeface="Proxima Nova Regular"/>
              <a:cs typeface="Proxima Nova Regular"/>
            </a:endParaRPr>
          </a:p>
        </p:txBody>
      </p:sp>
      <p:sp>
        <p:nvSpPr>
          <p:cNvPr id="230" name="Shape 230"/>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231" name="Shape 231"/>
          <p:cNvSpPr/>
          <p:nvPr/>
        </p:nvSpPr>
        <p:spPr>
          <a:xfrm>
            <a:off x="5235477" y="1915144"/>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232" name="Shape 232"/>
          <p:cNvSpPr/>
          <p:nvPr/>
        </p:nvSpPr>
        <p:spPr>
          <a:xfrm>
            <a:off x="7302044" y="1915144"/>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233" name="Shape 233"/>
          <p:cNvSpPr/>
          <p:nvPr/>
        </p:nvSpPr>
        <p:spPr>
          <a:xfrm>
            <a:off x="9381310" y="1915144"/>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234" name="Shape 234"/>
          <p:cNvSpPr/>
          <p:nvPr/>
        </p:nvSpPr>
        <p:spPr>
          <a:xfrm>
            <a:off x="455612" y="388204"/>
            <a:ext cx="2530349"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3200">
                <a:solidFill>
                  <a:srgbClr val="F9FEF1"/>
                </a:solidFill>
                <a:latin typeface="Proxima Nova Black"/>
                <a:ea typeface="Proxima Nova Black"/>
                <a:cs typeface="Proxima Nova Black"/>
                <a:sym typeface="Proxima Nova Black"/>
              </a:defRPr>
            </a:lvl1pPr>
          </a:lstStyle>
          <a:p>
            <a:pPr lvl="0">
              <a:defRPr sz="1800">
                <a:solidFill>
                  <a:srgbClr val="000000"/>
                </a:solidFill>
              </a:defRPr>
            </a:pPr>
            <a:r>
              <a:rPr sz="3200" dirty="0">
                <a:solidFill>
                  <a:srgbClr val="F9FEF1"/>
                </a:solidFill>
              </a:rPr>
              <a:t>LOOK AT ME</a:t>
            </a:r>
          </a:p>
        </p:txBody>
      </p:sp>
    </p:spTree>
    <p:extLst>
      <p:ext uri="{BB962C8B-B14F-4D97-AF65-F5344CB8AC3E}">
        <p14:creationId xmlns:p14="http://schemas.microsoft.com/office/powerpoint/2010/main" val="2782154427"/>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14.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graphicFrame>
        <p:nvGraphicFramePr>
          <p:cNvPr id="124" name="Chart 124"/>
          <p:cNvGraphicFramePr/>
          <p:nvPr>
            <p:extLst>
              <p:ext uri="{D42A27DB-BD31-4B8C-83A1-F6EECF244321}">
                <p14:modId xmlns:p14="http://schemas.microsoft.com/office/powerpoint/2010/main" val="3547479572"/>
              </p:ext>
            </p:extLst>
          </p:nvPr>
        </p:nvGraphicFramePr>
        <p:xfrm>
          <a:off x="1456978" y="3200753"/>
          <a:ext cx="3489425" cy="3489425"/>
        </p:xfrm>
        <a:graphic>
          <a:graphicData uri="http://schemas.openxmlformats.org/drawingml/2006/chart">
            <c:chart xmlns:c="http://schemas.openxmlformats.org/drawingml/2006/chart" xmlns:r="http://schemas.openxmlformats.org/officeDocument/2006/relationships" r:id="rId3"/>
          </a:graphicData>
        </a:graphic>
      </p:graphicFrame>
      <p:sp>
        <p:nvSpPr>
          <p:cNvPr id="126" name="Shape 126"/>
          <p:cNvSpPr/>
          <p:nvPr/>
        </p:nvSpPr>
        <p:spPr>
          <a:xfrm>
            <a:off x="1686025" y="214232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Geo</a:t>
            </a:r>
            <a:endParaRPr sz="3700" b="1" dirty="0">
              <a:solidFill>
                <a:srgbClr val="FDFFF3"/>
              </a:solidFill>
            </a:endParaRPr>
          </a:p>
        </p:txBody>
      </p:sp>
      <p:graphicFrame>
        <p:nvGraphicFramePr>
          <p:cNvPr id="128" name="Chart 128"/>
          <p:cNvGraphicFramePr/>
          <p:nvPr>
            <p:extLst>
              <p:ext uri="{D42A27DB-BD31-4B8C-83A1-F6EECF244321}">
                <p14:modId xmlns:p14="http://schemas.microsoft.com/office/powerpoint/2010/main" val="1552230594"/>
              </p:ext>
            </p:extLst>
          </p:nvPr>
        </p:nvGraphicFramePr>
        <p:xfrm>
          <a:off x="5676036" y="3200753"/>
          <a:ext cx="3489425" cy="3489425"/>
        </p:xfrm>
        <a:graphic>
          <a:graphicData uri="http://schemas.openxmlformats.org/drawingml/2006/chart">
            <c:chart xmlns:c="http://schemas.openxmlformats.org/drawingml/2006/chart" xmlns:r="http://schemas.openxmlformats.org/officeDocument/2006/relationships" r:id="rId4"/>
          </a:graphicData>
        </a:graphic>
      </p:graphicFrame>
      <p:sp>
        <p:nvSpPr>
          <p:cNvPr id="129" name="Shape 129"/>
          <p:cNvSpPr/>
          <p:nvPr/>
        </p:nvSpPr>
        <p:spPr>
          <a:xfrm>
            <a:off x="6271301" y="5771779"/>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010202"/>
                </a:solidFill>
                <a:latin typeface="Proxima Nova Regular"/>
                <a:ea typeface="Proxima Nova Regular"/>
                <a:cs typeface="Proxima Nova Regular"/>
                <a:sym typeface="Proxima Nova Regular"/>
              </a:defRPr>
            </a:lvl1pPr>
          </a:lstStyle>
          <a:p>
            <a:pPr lvl="0">
              <a:defRPr sz="1800" b="0" cap="none">
                <a:solidFill>
                  <a:srgbClr val="000000"/>
                </a:solidFill>
              </a:defRPr>
            </a:pPr>
            <a:r>
              <a:rPr sz="1300" b="1" cap="all" dirty="0">
                <a:solidFill>
                  <a:srgbClr val="010202"/>
                </a:solidFill>
              </a:rPr>
              <a:t>Работаю</a:t>
            </a:r>
          </a:p>
        </p:txBody>
      </p:sp>
      <p:sp>
        <p:nvSpPr>
          <p:cNvPr id="131" name="Shape 131"/>
          <p:cNvSpPr/>
          <p:nvPr/>
        </p:nvSpPr>
        <p:spPr>
          <a:xfrm>
            <a:off x="7468184" y="4162444"/>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sz="1300" b="1" cap="all" dirty="0"/>
              <a:t>Не работаю</a:t>
            </a:r>
          </a:p>
        </p:txBody>
      </p:sp>
      <p:sp>
        <p:nvSpPr>
          <p:cNvPr id="134" name="Shape 134"/>
          <p:cNvSpPr/>
          <p:nvPr/>
        </p:nvSpPr>
        <p:spPr>
          <a:xfrm>
            <a:off x="5924852" y="214232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Gender</a:t>
            </a:r>
            <a:endParaRPr sz="3700" b="1" dirty="0">
              <a:solidFill>
                <a:srgbClr val="FDFFF3"/>
              </a:solidFill>
            </a:endParaRPr>
          </a:p>
        </p:txBody>
      </p:sp>
      <p:sp>
        <p:nvSpPr>
          <p:cNvPr id="141" name="Shape 141"/>
          <p:cNvSpPr/>
          <p:nvPr/>
        </p:nvSpPr>
        <p:spPr>
          <a:xfrm>
            <a:off x="10816166" y="8368124"/>
            <a:ext cx="5015757" cy="4616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r" defTabSz="457200">
              <a:defRPr sz="1800"/>
            </a:pPr>
            <a:r>
              <a:rPr sz="1200" dirty="0" smtClean="0">
                <a:solidFill>
                  <a:srgbClr val="535353"/>
                </a:solidFill>
              </a:rPr>
              <a:t>TNS Gallup, </a:t>
            </a:r>
            <a:r>
              <a:rPr lang="en-US" sz="1200" dirty="0" smtClean="0">
                <a:solidFill>
                  <a:srgbClr val="535353"/>
                </a:solidFill>
              </a:rPr>
              <a:t>Russia</a:t>
            </a:r>
            <a:r>
              <a:rPr sz="1200" dirty="0" smtClean="0">
                <a:solidFill>
                  <a:srgbClr val="535353"/>
                </a:solidFill>
              </a:rPr>
              <a:t> </a:t>
            </a:r>
            <a:r>
              <a:rPr sz="1200" dirty="0" smtClean="0">
                <a:solidFill>
                  <a:srgbClr val="535353"/>
                </a:solidFill>
              </a:rPr>
              <a:t>0+, </a:t>
            </a:r>
            <a:r>
              <a:rPr lang="en-US" sz="1200" dirty="0" smtClean="0">
                <a:solidFill>
                  <a:schemeClr val="tx1">
                    <a:lumMod val="65000"/>
                    <a:lumOff val="35000"/>
                  </a:schemeClr>
                </a:solidFill>
              </a:rPr>
              <a:t>December</a:t>
            </a:r>
            <a:r>
              <a:rPr sz="1200" dirty="0" smtClean="0">
                <a:solidFill>
                  <a:srgbClr val="535353"/>
                </a:solidFill>
              </a:rPr>
              <a:t> </a:t>
            </a:r>
            <a:r>
              <a:rPr sz="1200" dirty="0" smtClean="0">
                <a:solidFill>
                  <a:srgbClr val="535353"/>
                </a:solidFill>
              </a:rPr>
              <a:t>2014</a:t>
            </a:r>
          </a:p>
          <a:p>
            <a:pPr lvl="0" algn="r" defTabSz="457200">
              <a:defRPr sz="1800"/>
            </a:pPr>
            <a:r>
              <a:rPr sz="1200" dirty="0" smtClean="0">
                <a:solidFill>
                  <a:srgbClr val="535353"/>
                </a:solidFill>
              </a:rPr>
              <a:t>Google </a:t>
            </a:r>
            <a:r>
              <a:rPr sz="1200" dirty="0">
                <a:solidFill>
                  <a:srgbClr val="535353"/>
                </a:solidFill>
              </a:rPr>
              <a:t>Analytics, </a:t>
            </a:r>
            <a:r>
              <a:rPr lang="en-US" sz="1200" dirty="0" smtClean="0">
                <a:solidFill>
                  <a:srgbClr val="535353"/>
                </a:solidFill>
              </a:rPr>
              <a:t>December</a:t>
            </a:r>
            <a:r>
              <a:rPr sz="1200" dirty="0" smtClean="0">
                <a:solidFill>
                  <a:srgbClr val="535353"/>
                </a:solidFill>
              </a:rPr>
              <a:t> </a:t>
            </a:r>
            <a:r>
              <a:rPr sz="1200" dirty="0">
                <a:solidFill>
                  <a:srgbClr val="535353"/>
                </a:solidFill>
              </a:rPr>
              <a:t>2014</a:t>
            </a:r>
          </a:p>
        </p:txBody>
      </p:sp>
      <p:sp>
        <p:nvSpPr>
          <p:cNvPr id="143" name="Shape 143"/>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graphicFrame>
        <p:nvGraphicFramePr>
          <p:cNvPr id="47" name="Диаграмма 46"/>
          <p:cNvGraphicFramePr/>
          <p:nvPr>
            <p:extLst>
              <p:ext uri="{D42A27DB-BD31-4B8C-83A1-F6EECF244321}">
                <p14:modId xmlns:p14="http://schemas.microsoft.com/office/powerpoint/2010/main" val="3476493958"/>
              </p:ext>
            </p:extLst>
          </p:nvPr>
        </p:nvGraphicFramePr>
        <p:xfrm>
          <a:off x="9432322" y="2028570"/>
          <a:ext cx="6403491" cy="5256642"/>
        </p:xfrm>
        <a:graphic>
          <a:graphicData uri="http://schemas.openxmlformats.org/drawingml/2006/chart">
            <c:chart xmlns:c="http://schemas.openxmlformats.org/drawingml/2006/chart" xmlns:r="http://schemas.openxmlformats.org/officeDocument/2006/relationships" r:id="rId5"/>
          </a:graphicData>
        </a:graphic>
      </p:graphicFrame>
      <p:sp>
        <p:nvSpPr>
          <p:cNvPr id="163" name="Shape 163"/>
          <p:cNvSpPr/>
          <p:nvPr/>
        </p:nvSpPr>
        <p:spPr>
          <a:xfrm>
            <a:off x="9934385" y="2177607"/>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lgn="l">
              <a:defRPr sz="1800" b="0">
                <a:solidFill>
                  <a:srgbClr val="000000"/>
                </a:solidFill>
              </a:defRPr>
            </a:pPr>
            <a:r>
              <a:rPr lang="en-US" sz="3700" b="1" dirty="0" smtClean="0">
                <a:solidFill>
                  <a:srgbClr val="FDFFF3"/>
                </a:solidFill>
              </a:rPr>
              <a:t>Age</a:t>
            </a:r>
            <a:endParaRPr sz="3700" b="1" dirty="0">
              <a:solidFill>
                <a:srgbClr val="FDFFF3"/>
              </a:solidFill>
            </a:endParaRPr>
          </a:p>
        </p:txBody>
      </p:sp>
      <p:sp>
        <p:nvSpPr>
          <p:cNvPr id="150" name="Shape 150"/>
          <p:cNvSpPr/>
          <p:nvPr/>
        </p:nvSpPr>
        <p:spPr>
          <a:xfrm>
            <a:off x="8953528" y="3553589"/>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sz="1200" b="0" cap="all" dirty="0">
                <a:solidFill>
                  <a:schemeClr val="tx1"/>
                </a:solidFill>
              </a:rPr>
              <a:t>12 — </a:t>
            </a:r>
            <a:r>
              <a:rPr sz="1200" b="0" cap="all" dirty="0" smtClean="0">
                <a:solidFill>
                  <a:schemeClr val="tx1"/>
                </a:solidFill>
              </a:rPr>
              <a:t>17</a:t>
            </a:r>
            <a:endParaRPr sz="1200" b="0" cap="all" dirty="0">
              <a:solidFill>
                <a:schemeClr val="tx1"/>
              </a:solidFill>
            </a:endParaRPr>
          </a:p>
        </p:txBody>
      </p:sp>
      <p:sp>
        <p:nvSpPr>
          <p:cNvPr id="39" name="Shape 150"/>
          <p:cNvSpPr/>
          <p:nvPr/>
        </p:nvSpPr>
        <p:spPr>
          <a:xfrm>
            <a:off x="8964824" y="5043685"/>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a:solidFill>
                  <a:schemeClr val="tx1"/>
                </a:solidFill>
              </a:rPr>
              <a:t>3</a:t>
            </a:r>
            <a:r>
              <a:rPr lang="ru-RU" sz="1200" dirty="0" smtClean="0">
                <a:solidFill>
                  <a:schemeClr val="tx1"/>
                </a:solidFill>
              </a:rPr>
              <a:t>5</a:t>
            </a:r>
            <a:r>
              <a:rPr sz="1200" cap="all" dirty="0" smtClean="0">
                <a:solidFill>
                  <a:schemeClr val="tx1"/>
                </a:solidFill>
              </a:rPr>
              <a:t> </a:t>
            </a:r>
            <a:r>
              <a:rPr sz="1200" cap="all" dirty="0">
                <a:solidFill>
                  <a:schemeClr val="tx1"/>
                </a:solidFill>
              </a:rPr>
              <a:t>— </a:t>
            </a:r>
            <a:r>
              <a:rPr lang="ru-RU" sz="1200" cap="none" dirty="0" smtClean="0">
                <a:solidFill>
                  <a:schemeClr val="tx1"/>
                </a:solidFill>
              </a:rPr>
              <a:t>4</a:t>
            </a:r>
            <a:r>
              <a:rPr lang="ru-RU" sz="1200" dirty="0" smtClean="0">
                <a:solidFill>
                  <a:schemeClr val="tx1"/>
                </a:solidFill>
              </a:rPr>
              <a:t>4</a:t>
            </a:r>
            <a:endParaRPr sz="1200" cap="all" dirty="0">
              <a:solidFill>
                <a:schemeClr val="tx1"/>
              </a:solidFill>
            </a:endParaRPr>
          </a:p>
        </p:txBody>
      </p:sp>
      <p:sp>
        <p:nvSpPr>
          <p:cNvPr id="37" name="Shape 150"/>
          <p:cNvSpPr/>
          <p:nvPr/>
        </p:nvSpPr>
        <p:spPr>
          <a:xfrm>
            <a:off x="8964824" y="4073317"/>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sz="1200" b="0" cap="all" dirty="0" smtClean="0">
                <a:solidFill>
                  <a:schemeClr val="tx1"/>
                </a:solidFill>
              </a:rPr>
              <a:t>1</a:t>
            </a:r>
            <a:r>
              <a:rPr lang="ru-RU" sz="1200" b="0" cap="all" dirty="0" smtClean="0">
                <a:solidFill>
                  <a:schemeClr val="tx1"/>
                </a:solidFill>
              </a:rPr>
              <a:t>8</a:t>
            </a:r>
            <a:r>
              <a:rPr sz="1200" b="0" cap="all" dirty="0" smtClean="0">
                <a:solidFill>
                  <a:schemeClr val="tx1"/>
                </a:solidFill>
              </a:rPr>
              <a:t> </a:t>
            </a:r>
            <a:r>
              <a:rPr sz="1200" b="0" cap="all" dirty="0">
                <a:solidFill>
                  <a:schemeClr val="tx1"/>
                </a:solidFill>
              </a:rPr>
              <a:t>— </a:t>
            </a:r>
            <a:r>
              <a:rPr lang="ru-RU" sz="1200" b="0" dirty="0" smtClean="0">
                <a:solidFill>
                  <a:schemeClr val="tx1"/>
                </a:solidFill>
              </a:rPr>
              <a:t>24</a:t>
            </a:r>
            <a:endParaRPr sz="1200" b="0" cap="all" dirty="0">
              <a:solidFill>
                <a:schemeClr val="tx1"/>
              </a:solidFill>
            </a:endParaRPr>
          </a:p>
        </p:txBody>
      </p:sp>
      <p:sp>
        <p:nvSpPr>
          <p:cNvPr id="38" name="Shape 150"/>
          <p:cNvSpPr/>
          <p:nvPr/>
        </p:nvSpPr>
        <p:spPr>
          <a:xfrm>
            <a:off x="8954933" y="4597409"/>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smtClean="0">
                <a:solidFill>
                  <a:schemeClr val="tx1"/>
                </a:solidFill>
              </a:rPr>
              <a:t>25</a:t>
            </a:r>
            <a:r>
              <a:rPr sz="1200" cap="all" dirty="0" smtClean="0">
                <a:solidFill>
                  <a:schemeClr val="tx1"/>
                </a:solidFill>
              </a:rPr>
              <a:t> </a:t>
            </a:r>
            <a:r>
              <a:rPr sz="1200" cap="all" dirty="0">
                <a:solidFill>
                  <a:schemeClr val="tx1"/>
                </a:solidFill>
              </a:rPr>
              <a:t>— </a:t>
            </a:r>
            <a:r>
              <a:rPr lang="ru-RU" sz="1200" cap="none" dirty="0">
                <a:solidFill>
                  <a:schemeClr val="tx1"/>
                </a:solidFill>
              </a:rPr>
              <a:t>3</a:t>
            </a:r>
            <a:r>
              <a:rPr lang="ru-RU" sz="1200" dirty="0" smtClean="0">
                <a:solidFill>
                  <a:schemeClr val="tx1"/>
                </a:solidFill>
              </a:rPr>
              <a:t>4</a:t>
            </a:r>
            <a:endParaRPr sz="1200" cap="all" dirty="0">
              <a:solidFill>
                <a:schemeClr val="tx1"/>
              </a:solidFill>
            </a:endParaRPr>
          </a:p>
        </p:txBody>
      </p:sp>
      <p:sp>
        <p:nvSpPr>
          <p:cNvPr id="40" name="Shape 150"/>
          <p:cNvSpPr/>
          <p:nvPr/>
        </p:nvSpPr>
        <p:spPr>
          <a:xfrm>
            <a:off x="8961069" y="5567436"/>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smtClean="0">
                <a:solidFill>
                  <a:schemeClr val="tx1"/>
                </a:solidFill>
              </a:rPr>
              <a:t>45</a:t>
            </a:r>
            <a:r>
              <a:rPr sz="1200" cap="all" dirty="0" smtClean="0">
                <a:solidFill>
                  <a:schemeClr val="tx1"/>
                </a:solidFill>
              </a:rPr>
              <a:t> </a:t>
            </a:r>
            <a:r>
              <a:rPr sz="1200" cap="all" dirty="0">
                <a:solidFill>
                  <a:schemeClr val="tx1"/>
                </a:solidFill>
              </a:rPr>
              <a:t>— </a:t>
            </a:r>
            <a:r>
              <a:rPr lang="ru-RU" sz="1200" cap="none" dirty="0">
                <a:solidFill>
                  <a:schemeClr val="tx1"/>
                </a:solidFill>
              </a:rPr>
              <a:t>5</a:t>
            </a:r>
            <a:r>
              <a:rPr lang="ru-RU" sz="1200" dirty="0" smtClean="0">
                <a:solidFill>
                  <a:schemeClr val="tx1"/>
                </a:solidFill>
              </a:rPr>
              <a:t>4</a:t>
            </a:r>
            <a:endParaRPr sz="1200" cap="all" dirty="0">
              <a:solidFill>
                <a:schemeClr val="tx1"/>
              </a:solidFill>
            </a:endParaRPr>
          </a:p>
        </p:txBody>
      </p:sp>
      <p:sp>
        <p:nvSpPr>
          <p:cNvPr id="41" name="Shape 150"/>
          <p:cNvSpPr/>
          <p:nvPr/>
        </p:nvSpPr>
        <p:spPr>
          <a:xfrm>
            <a:off x="8964824" y="6012824"/>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a:solidFill>
                  <a:schemeClr val="tx1"/>
                </a:solidFill>
              </a:rPr>
              <a:t>5</a:t>
            </a:r>
            <a:r>
              <a:rPr lang="ru-RU" sz="1200" dirty="0" smtClean="0">
                <a:solidFill>
                  <a:schemeClr val="tx1"/>
                </a:solidFill>
              </a:rPr>
              <a:t>5</a:t>
            </a:r>
            <a:r>
              <a:rPr sz="1200" cap="all" dirty="0" smtClean="0">
                <a:solidFill>
                  <a:schemeClr val="tx1"/>
                </a:solidFill>
              </a:rPr>
              <a:t> </a:t>
            </a:r>
            <a:r>
              <a:rPr sz="1200" cap="all" dirty="0">
                <a:solidFill>
                  <a:schemeClr val="tx1"/>
                </a:solidFill>
              </a:rPr>
              <a:t>— </a:t>
            </a:r>
            <a:r>
              <a:rPr lang="ru-RU" sz="1200" cap="none" dirty="0" smtClean="0">
                <a:solidFill>
                  <a:schemeClr val="tx1"/>
                </a:solidFill>
              </a:rPr>
              <a:t>6</a:t>
            </a:r>
            <a:r>
              <a:rPr lang="ru-RU" sz="1200" dirty="0" smtClean="0">
                <a:solidFill>
                  <a:schemeClr val="tx1"/>
                </a:solidFill>
              </a:rPr>
              <a:t>4</a:t>
            </a:r>
            <a:endParaRPr sz="1200" cap="all" dirty="0">
              <a:solidFill>
                <a:schemeClr val="tx1"/>
              </a:solidFill>
            </a:endParaRPr>
          </a:p>
        </p:txBody>
      </p:sp>
      <p:graphicFrame>
        <p:nvGraphicFramePr>
          <p:cNvPr id="26" name="Chart 237"/>
          <p:cNvGraphicFramePr/>
          <p:nvPr>
            <p:extLst>
              <p:ext uri="{D42A27DB-BD31-4B8C-83A1-F6EECF244321}">
                <p14:modId xmlns:p14="http://schemas.microsoft.com/office/powerpoint/2010/main" val="2662119651"/>
              </p:ext>
            </p:extLst>
          </p:nvPr>
        </p:nvGraphicFramePr>
        <p:xfrm>
          <a:off x="1454131" y="3200753"/>
          <a:ext cx="3489425" cy="34894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 name="Chart 245"/>
          <p:cNvGraphicFramePr/>
          <p:nvPr>
            <p:extLst>
              <p:ext uri="{D42A27DB-BD31-4B8C-83A1-F6EECF244321}">
                <p14:modId xmlns:p14="http://schemas.microsoft.com/office/powerpoint/2010/main" val="384665005"/>
              </p:ext>
            </p:extLst>
          </p:nvPr>
        </p:nvGraphicFramePr>
        <p:xfrm>
          <a:off x="5636371" y="3200753"/>
          <a:ext cx="3489425" cy="3489425"/>
        </p:xfrm>
        <a:graphic>
          <a:graphicData uri="http://schemas.openxmlformats.org/drawingml/2006/chart">
            <c:chart xmlns:c="http://schemas.openxmlformats.org/drawingml/2006/chart" xmlns:r="http://schemas.openxmlformats.org/officeDocument/2006/relationships" r:id="rId7"/>
          </a:graphicData>
        </a:graphic>
      </p:graphicFrame>
      <p:sp>
        <p:nvSpPr>
          <p:cNvPr id="142" name="Shape 142"/>
          <p:cNvSpPr/>
          <p:nvPr/>
        </p:nvSpPr>
        <p:spPr>
          <a:xfrm>
            <a:off x="1686025" y="5094835"/>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defRPr sz="1800" b="0" cap="none">
                <a:solidFill>
                  <a:srgbClr val="000000"/>
                </a:solidFill>
              </a:defRPr>
            </a:pPr>
            <a:r>
              <a:rPr lang="en-US" sz="1300" b="1" cap="all" dirty="0" err="1" smtClean="0">
                <a:solidFill>
                  <a:srgbClr val="FFFFFF"/>
                </a:solidFill>
              </a:rPr>
              <a:t>moscow</a:t>
            </a:r>
            <a:endParaRPr sz="1300" b="1" cap="all" dirty="0">
              <a:solidFill>
                <a:srgbClr val="FFFFFF"/>
              </a:solidFill>
            </a:endParaRPr>
          </a:p>
        </p:txBody>
      </p:sp>
      <p:sp>
        <p:nvSpPr>
          <p:cNvPr id="135" name="Shape 135"/>
          <p:cNvSpPr/>
          <p:nvPr/>
        </p:nvSpPr>
        <p:spPr>
          <a:xfrm>
            <a:off x="7637038" y="5094835"/>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MEN</a:t>
            </a:r>
            <a:endParaRPr sz="1300" b="1" cap="all" dirty="0"/>
          </a:p>
        </p:txBody>
      </p:sp>
      <p:sp>
        <p:nvSpPr>
          <p:cNvPr id="133" name="Shape 133"/>
          <p:cNvSpPr/>
          <p:nvPr/>
        </p:nvSpPr>
        <p:spPr>
          <a:xfrm>
            <a:off x="5924852" y="5047172"/>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WOMEN</a:t>
            </a:r>
            <a:endParaRPr sz="1300" b="1" cap="all" dirty="0"/>
          </a:p>
        </p:txBody>
      </p:sp>
      <p:sp>
        <p:nvSpPr>
          <p:cNvPr id="125" name="Shape 125"/>
          <p:cNvSpPr/>
          <p:nvPr/>
        </p:nvSpPr>
        <p:spPr>
          <a:xfrm>
            <a:off x="2247096" y="3454844"/>
            <a:ext cx="1477729" cy="37574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nSpc>
                <a:spcPct val="150000"/>
              </a:lnSpc>
              <a:defRPr sz="1800" b="0" cap="none">
                <a:solidFill>
                  <a:srgbClr val="000000"/>
                </a:solidFill>
              </a:defRPr>
            </a:pPr>
            <a:r>
              <a:rPr lang="en-US" sz="1300" b="1" cap="all" dirty="0" err="1" smtClean="0">
                <a:solidFill>
                  <a:srgbClr val="FFFFFF"/>
                </a:solidFill>
              </a:rPr>
              <a:t>st</a:t>
            </a:r>
            <a:r>
              <a:rPr lang="en-US" sz="1300" b="1" cap="all" dirty="0" smtClean="0">
                <a:solidFill>
                  <a:srgbClr val="FFFFFF"/>
                </a:solidFill>
              </a:rPr>
              <a:t>..</a:t>
            </a:r>
            <a:r>
              <a:rPr lang="en-US" sz="1300" b="1" cap="all" dirty="0" err="1" smtClean="0">
                <a:solidFill>
                  <a:srgbClr val="FFFFFF"/>
                </a:solidFill>
              </a:rPr>
              <a:t>peters</a:t>
            </a:r>
            <a:r>
              <a:rPr lang="en-US" sz="1300" b="1" cap="all" dirty="0" err="1" smtClean="0">
                <a:solidFill>
                  <a:srgbClr val="000000"/>
                </a:solidFill>
              </a:rPr>
              <a:t>b</a:t>
            </a:r>
            <a:r>
              <a:rPr lang="en-US" sz="1300" b="1" cap="all" dirty="0" err="1" smtClean="0">
                <a:solidFill>
                  <a:schemeClr val="tx1"/>
                </a:solidFill>
              </a:rPr>
              <a:t>ur</a:t>
            </a:r>
            <a:r>
              <a:rPr lang="en-US" sz="1300" b="1" cap="all" dirty="0" err="1" smtClean="0">
                <a:solidFill>
                  <a:srgbClr val="000000"/>
                </a:solidFill>
              </a:rPr>
              <a:t>g</a:t>
            </a:r>
            <a:endParaRPr sz="1300" b="1" cap="all" dirty="0">
              <a:solidFill>
                <a:srgbClr val="000000"/>
              </a:solidFill>
            </a:endParaRPr>
          </a:p>
        </p:txBody>
      </p:sp>
      <p:sp>
        <p:nvSpPr>
          <p:cNvPr id="127" name="Shape 127"/>
          <p:cNvSpPr/>
          <p:nvPr/>
        </p:nvSpPr>
        <p:spPr>
          <a:xfrm>
            <a:off x="3566483" y="5171911"/>
            <a:ext cx="915448"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others</a:t>
            </a:r>
            <a:endParaRPr sz="1300" b="1" cap="all" dirty="0"/>
          </a:p>
        </p:txBody>
      </p:sp>
      <p:sp>
        <p:nvSpPr>
          <p:cNvPr id="28" name="Shape 234"/>
          <p:cNvSpPr/>
          <p:nvPr/>
        </p:nvSpPr>
        <p:spPr>
          <a:xfrm>
            <a:off x="455612" y="388204"/>
            <a:ext cx="2530349"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3200">
                <a:solidFill>
                  <a:srgbClr val="F9FEF1"/>
                </a:solidFill>
                <a:latin typeface="Proxima Nova Black"/>
                <a:ea typeface="Proxima Nova Black"/>
                <a:cs typeface="Proxima Nova Black"/>
                <a:sym typeface="Proxima Nova Black"/>
              </a:defRPr>
            </a:lvl1pPr>
          </a:lstStyle>
          <a:p>
            <a:pPr lvl="0">
              <a:defRPr sz="1800">
                <a:solidFill>
                  <a:srgbClr val="000000"/>
                </a:solidFill>
              </a:defRPr>
            </a:pPr>
            <a:r>
              <a:rPr sz="3200" dirty="0">
                <a:solidFill>
                  <a:srgbClr val="F9FEF1"/>
                </a:solidFill>
              </a:rPr>
              <a:t>LOOK AT ME</a:t>
            </a:r>
          </a:p>
        </p:txBody>
      </p:sp>
    </p:spTree>
    <p:extLst>
      <p:ext uri="{BB962C8B-B14F-4D97-AF65-F5344CB8AC3E}">
        <p14:creationId xmlns:p14="http://schemas.microsoft.com/office/powerpoint/2010/main" val="362575881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3435900" y="3147427"/>
            <a:ext cx="2277254" cy="369332"/>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ru-RU" dirty="0"/>
              <a:t>н</a:t>
            </a:r>
            <a:r>
              <a:rPr lang="ru-RU" dirty="0" smtClean="0"/>
              <a:t>овые читатели</a:t>
            </a:r>
            <a:endParaRPr sz="1300" b="1" cap="all" dirty="0"/>
          </a:p>
        </p:txBody>
      </p:sp>
      <p:pic>
        <p:nvPicPr>
          <p:cNvPr id="165" name="11.jpg"/>
          <p:cNvPicPr/>
          <p:nvPr/>
        </p:nvPicPr>
        <p:blipFill rotWithShape="1">
          <a:blip r:embed="rId2">
            <a:extLst>
              <a:ext uri="{28A0092B-C50C-407E-A947-70E740481C1C}">
                <a14:useLocalDpi xmlns:a14="http://schemas.microsoft.com/office/drawing/2010/main"/>
              </a:ext>
            </a:extLst>
          </a:blip>
          <a:srcRect/>
          <a:stretch/>
        </p:blipFill>
        <p:spPr>
          <a:xfrm>
            <a:off x="-282215" y="0"/>
            <a:ext cx="16256000" cy="9144000"/>
          </a:xfrm>
          <a:prstGeom prst="rect">
            <a:avLst/>
          </a:prstGeom>
          <a:ln w="12700">
            <a:miter lim="400000"/>
          </a:ln>
        </p:spPr>
      </p:pic>
      <p:graphicFrame>
        <p:nvGraphicFramePr>
          <p:cNvPr id="29" name="Chart 249"/>
          <p:cNvGraphicFramePr/>
          <p:nvPr>
            <p:extLst>
              <p:ext uri="{D42A27DB-BD31-4B8C-83A1-F6EECF244321}">
                <p14:modId xmlns:p14="http://schemas.microsoft.com/office/powerpoint/2010/main" val="3312562515"/>
              </p:ext>
            </p:extLst>
          </p:nvPr>
        </p:nvGraphicFramePr>
        <p:xfrm>
          <a:off x="2221184" y="2018484"/>
          <a:ext cx="6296913" cy="56199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36"/>
          <p:cNvGraphicFramePr/>
          <p:nvPr>
            <p:extLst>
              <p:ext uri="{D42A27DB-BD31-4B8C-83A1-F6EECF244321}">
                <p14:modId xmlns:p14="http://schemas.microsoft.com/office/powerpoint/2010/main" val="945823470"/>
              </p:ext>
            </p:extLst>
          </p:nvPr>
        </p:nvGraphicFramePr>
        <p:xfrm>
          <a:off x="9453077" y="3306997"/>
          <a:ext cx="4331420" cy="4331420"/>
        </p:xfrm>
        <a:graphic>
          <a:graphicData uri="http://schemas.openxmlformats.org/drawingml/2006/chart">
            <c:chart xmlns:c="http://schemas.openxmlformats.org/drawingml/2006/chart" xmlns:r="http://schemas.openxmlformats.org/officeDocument/2006/relationships" r:id="rId4"/>
          </a:graphicData>
        </a:graphic>
      </p:graphicFrame>
      <p:sp>
        <p:nvSpPr>
          <p:cNvPr id="169" name="Shape 169"/>
          <p:cNvSpPr/>
          <p:nvPr/>
        </p:nvSpPr>
        <p:spPr>
          <a:xfrm>
            <a:off x="12342390" y="8656620"/>
            <a:ext cx="5015757" cy="294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535353"/>
                </a:solidFill>
              </a:defRPr>
            </a:lvl1pPr>
          </a:lstStyle>
          <a:p>
            <a:pPr lvl="0">
              <a:defRPr sz="1800">
                <a:solidFill>
                  <a:srgbClr val="000000"/>
                </a:solidFill>
              </a:defRPr>
            </a:pPr>
            <a:r>
              <a:rPr sz="1300" dirty="0">
                <a:solidFill>
                  <a:srgbClr val="535353"/>
                </a:solidFill>
              </a:rPr>
              <a:t>Google Analytics</a:t>
            </a:r>
            <a:r>
              <a:rPr sz="1300" dirty="0" smtClean="0">
                <a:solidFill>
                  <a:srgbClr val="535353"/>
                </a:solidFill>
              </a:rPr>
              <a:t>,</a:t>
            </a:r>
            <a:r>
              <a:rPr lang="ru-RU" sz="1300" dirty="0" smtClean="0">
                <a:solidFill>
                  <a:srgbClr val="535353"/>
                </a:solidFill>
              </a:rPr>
              <a:t> </a:t>
            </a:r>
            <a:r>
              <a:rPr lang="en-US" sz="1300" dirty="0" smtClean="0">
                <a:solidFill>
                  <a:srgbClr val="535353"/>
                </a:solidFill>
              </a:rPr>
              <a:t>December</a:t>
            </a:r>
            <a:r>
              <a:rPr lang="ru-RU" sz="1300" dirty="0" smtClean="0">
                <a:solidFill>
                  <a:srgbClr val="535353"/>
                </a:solidFill>
              </a:rPr>
              <a:t> </a:t>
            </a:r>
            <a:r>
              <a:rPr sz="1300" dirty="0" smtClean="0">
                <a:solidFill>
                  <a:srgbClr val="535353"/>
                </a:solidFill>
              </a:rPr>
              <a:t>2014</a:t>
            </a:r>
            <a:endParaRPr sz="1300" dirty="0">
              <a:solidFill>
                <a:srgbClr val="535353"/>
              </a:solidFill>
            </a:endParaRPr>
          </a:p>
        </p:txBody>
      </p:sp>
      <p:sp>
        <p:nvSpPr>
          <p:cNvPr id="170" name="Shape 170"/>
          <p:cNvSpPr/>
          <p:nvPr/>
        </p:nvSpPr>
        <p:spPr>
          <a:xfrm>
            <a:off x="7158009" y="8598779"/>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dirty="0">
                <a:solidFill>
                  <a:srgbClr val="FFFFFF"/>
                </a:solidFill>
              </a:rPr>
              <a:t>© 2014 Look At Media</a:t>
            </a:r>
          </a:p>
        </p:txBody>
      </p:sp>
      <p:graphicFrame>
        <p:nvGraphicFramePr>
          <p:cNvPr id="20" name="Chart 136"/>
          <p:cNvGraphicFramePr/>
          <p:nvPr>
            <p:extLst>
              <p:ext uri="{D42A27DB-BD31-4B8C-83A1-F6EECF244321}">
                <p14:modId xmlns:p14="http://schemas.microsoft.com/office/powerpoint/2010/main" val="2099803609"/>
              </p:ext>
            </p:extLst>
          </p:nvPr>
        </p:nvGraphicFramePr>
        <p:xfrm>
          <a:off x="2385082" y="2026850"/>
          <a:ext cx="5626940" cy="5626940"/>
        </p:xfrm>
        <a:graphic>
          <a:graphicData uri="http://schemas.openxmlformats.org/drawingml/2006/chart">
            <c:chart xmlns:c="http://schemas.openxmlformats.org/drawingml/2006/chart" xmlns:r="http://schemas.openxmlformats.org/officeDocument/2006/relationships" r:id="rId5"/>
          </a:graphicData>
        </a:graphic>
      </p:graphicFrame>
      <p:sp>
        <p:nvSpPr>
          <p:cNvPr id="21" name="Shape 137"/>
          <p:cNvSpPr/>
          <p:nvPr/>
        </p:nvSpPr>
        <p:spPr>
          <a:xfrm>
            <a:off x="3581963" y="4779183"/>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Desktop</a:t>
            </a:r>
          </a:p>
        </p:txBody>
      </p:sp>
      <p:sp>
        <p:nvSpPr>
          <p:cNvPr id="22" name="Shape 138"/>
          <p:cNvSpPr/>
          <p:nvPr/>
        </p:nvSpPr>
        <p:spPr>
          <a:xfrm>
            <a:off x="6298273" y="28918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Source</a:t>
            </a:r>
            <a:endParaRPr sz="3700" b="1" dirty="0">
              <a:solidFill>
                <a:srgbClr val="FDFFF3"/>
              </a:solidFill>
            </a:endParaRPr>
          </a:p>
        </p:txBody>
      </p:sp>
      <p:sp>
        <p:nvSpPr>
          <p:cNvPr id="23" name="Shape 139"/>
          <p:cNvSpPr/>
          <p:nvPr/>
        </p:nvSpPr>
        <p:spPr>
          <a:xfrm>
            <a:off x="6956518" y="4211633"/>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Mobile</a:t>
            </a:r>
          </a:p>
        </p:txBody>
      </p:sp>
      <p:sp>
        <p:nvSpPr>
          <p:cNvPr id="24" name="Shape 140"/>
          <p:cNvSpPr/>
          <p:nvPr/>
        </p:nvSpPr>
        <p:spPr>
          <a:xfrm>
            <a:off x="5640028" y="3019098"/>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gn="l">
              <a:defRPr sz="1800" b="0" cap="none">
                <a:solidFill>
                  <a:srgbClr val="000000"/>
                </a:solidFill>
              </a:defRPr>
            </a:pPr>
            <a:r>
              <a:rPr sz="1300" b="1" cap="all" dirty="0">
                <a:solidFill>
                  <a:srgbClr val="FFFFFF"/>
                </a:solidFill>
              </a:rPr>
              <a:t>Tablet</a:t>
            </a:r>
          </a:p>
        </p:txBody>
      </p:sp>
      <p:sp>
        <p:nvSpPr>
          <p:cNvPr id="12" name="Shape 138"/>
          <p:cNvSpPr/>
          <p:nvPr/>
        </p:nvSpPr>
        <p:spPr>
          <a:xfrm>
            <a:off x="3654799" y="7779720"/>
            <a:ext cx="3031332" cy="4385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800" b="1" dirty="0" smtClean="0">
                <a:solidFill>
                  <a:srgbClr val="FDFFF3"/>
                </a:solidFill>
              </a:rPr>
              <a:t>Average</a:t>
            </a:r>
            <a:endParaRPr sz="1800" b="1" dirty="0">
              <a:solidFill>
                <a:srgbClr val="FDFFF3"/>
              </a:solidFill>
            </a:endParaRPr>
          </a:p>
        </p:txBody>
      </p:sp>
      <p:sp>
        <p:nvSpPr>
          <p:cNvPr id="28" name="Shape 138"/>
          <p:cNvSpPr/>
          <p:nvPr/>
        </p:nvSpPr>
        <p:spPr>
          <a:xfrm>
            <a:off x="10025475" y="7779720"/>
            <a:ext cx="3031332" cy="4385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800" b="1" dirty="0" smtClean="0">
                <a:solidFill>
                  <a:srgbClr val="FDFFF3"/>
                </a:solidFill>
              </a:rPr>
              <a:t>On weekend</a:t>
            </a:r>
            <a:endParaRPr sz="1800" b="1" dirty="0">
              <a:solidFill>
                <a:srgbClr val="FDFFF3"/>
              </a:solidFill>
            </a:endParaRPr>
          </a:p>
        </p:txBody>
      </p:sp>
      <p:sp>
        <p:nvSpPr>
          <p:cNvPr id="25" name="Shape 137"/>
          <p:cNvSpPr/>
          <p:nvPr/>
        </p:nvSpPr>
        <p:spPr>
          <a:xfrm>
            <a:off x="10235976" y="4995038"/>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Desktop</a:t>
            </a:r>
          </a:p>
        </p:txBody>
      </p:sp>
      <p:sp>
        <p:nvSpPr>
          <p:cNvPr id="27" name="Shape 140"/>
          <p:cNvSpPr/>
          <p:nvPr/>
        </p:nvSpPr>
        <p:spPr>
          <a:xfrm>
            <a:off x="11811994" y="4064313"/>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gn="l">
              <a:defRPr sz="1800" b="0" cap="none">
                <a:solidFill>
                  <a:srgbClr val="000000"/>
                </a:solidFill>
              </a:defRPr>
            </a:pPr>
            <a:r>
              <a:rPr sz="1300" b="1" cap="all" dirty="0">
                <a:solidFill>
                  <a:srgbClr val="FFFFFF"/>
                </a:solidFill>
              </a:rPr>
              <a:t>Tablet</a:t>
            </a:r>
          </a:p>
        </p:txBody>
      </p:sp>
      <p:sp>
        <p:nvSpPr>
          <p:cNvPr id="26" name="Shape 139"/>
          <p:cNvSpPr/>
          <p:nvPr/>
        </p:nvSpPr>
        <p:spPr>
          <a:xfrm>
            <a:off x="12298373" y="5358215"/>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Mobile</a:t>
            </a:r>
          </a:p>
        </p:txBody>
      </p:sp>
      <p:sp>
        <p:nvSpPr>
          <p:cNvPr id="31" name="Shape 290"/>
          <p:cNvSpPr/>
          <p:nvPr/>
        </p:nvSpPr>
        <p:spPr>
          <a:xfrm>
            <a:off x="455612" y="388204"/>
            <a:ext cx="2530349"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3200">
                <a:solidFill>
                  <a:srgbClr val="F9FEF1"/>
                </a:solidFill>
                <a:latin typeface="Proxima Nova Black"/>
                <a:ea typeface="Proxima Nova Black"/>
                <a:cs typeface="Proxima Nova Black"/>
                <a:sym typeface="Proxima Nova Black"/>
              </a:defRPr>
            </a:lvl1pPr>
          </a:lstStyle>
          <a:p>
            <a:pPr lvl="0">
              <a:defRPr sz="1800">
                <a:solidFill>
                  <a:srgbClr val="000000"/>
                </a:solidFill>
              </a:defRPr>
            </a:pPr>
            <a:r>
              <a:rPr sz="3200" dirty="0">
                <a:solidFill>
                  <a:srgbClr val="F9FEF1"/>
                </a:solidFill>
              </a:rPr>
              <a:t>LOOK AT ME</a:t>
            </a:r>
          </a:p>
        </p:txBody>
      </p:sp>
    </p:spTree>
    <p:extLst>
      <p:ext uri="{BB962C8B-B14F-4D97-AF65-F5344CB8AC3E}">
        <p14:creationId xmlns:p14="http://schemas.microsoft.com/office/powerpoint/2010/main" val="2902641225"/>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11.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169" name="Shape 169"/>
          <p:cNvSpPr/>
          <p:nvPr/>
        </p:nvSpPr>
        <p:spPr>
          <a:xfrm>
            <a:off x="12342390" y="8521700"/>
            <a:ext cx="5015757" cy="4616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535353"/>
                </a:solidFill>
              </a:defRPr>
            </a:lvl1pPr>
          </a:lstStyle>
          <a:p>
            <a:pPr lvl="0">
              <a:defRPr sz="1800"/>
            </a:pPr>
            <a:r>
              <a:rPr lang="en-US" sz="1200" dirty="0"/>
              <a:t>TNS Gallup, Russia 0+, December 2014</a:t>
            </a:r>
          </a:p>
          <a:p>
            <a:pPr lvl="0">
              <a:defRPr sz="1800"/>
            </a:pPr>
            <a:r>
              <a:rPr lang="en-US" sz="1200" dirty="0"/>
              <a:t>Google Analytics, December 2014</a:t>
            </a:r>
          </a:p>
        </p:txBody>
      </p:sp>
      <p:sp>
        <p:nvSpPr>
          <p:cNvPr id="170" name="Shape 170"/>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173" name="Shape 173"/>
          <p:cNvSpPr/>
          <p:nvPr/>
        </p:nvSpPr>
        <p:spPr>
          <a:xfrm>
            <a:off x="5550407" y="4716839"/>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50</a:t>
            </a:r>
            <a:r>
              <a:rPr sz="9600" cap="all" dirty="0" smtClean="0">
                <a:solidFill>
                  <a:srgbClr val="67D3A2"/>
                </a:solidFill>
              </a:rPr>
              <a:t>%</a:t>
            </a:r>
            <a:endParaRPr sz="9600" cap="all" dirty="0">
              <a:solidFill>
                <a:srgbClr val="67D3A2"/>
              </a:solidFill>
            </a:endParaRPr>
          </a:p>
        </p:txBody>
      </p:sp>
      <p:sp>
        <p:nvSpPr>
          <p:cNvPr id="175" name="Shape 175"/>
          <p:cNvSpPr/>
          <p:nvPr/>
        </p:nvSpPr>
        <p:spPr>
          <a:xfrm>
            <a:off x="5550407" y="6314877"/>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57</a:t>
            </a:r>
            <a:r>
              <a:rPr sz="9600" cap="all" dirty="0" smtClean="0">
                <a:solidFill>
                  <a:srgbClr val="67D3A2"/>
                </a:solidFill>
              </a:rPr>
              <a:t>%</a:t>
            </a:r>
            <a:endParaRPr sz="9600" cap="all" dirty="0">
              <a:solidFill>
                <a:srgbClr val="67D3A2"/>
              </a:solidFill>
            </a:endParaRPr>
          </a:p>
        </p:txBody>
      </p:sp>
      <p:sp>
        <p:nvSpPr>
          <p:cNvPr id="17" name="Shape 168"/>
          <p:cNvSpPr/>
          <p:nvPr/>
        </p:nvSpPr>
        <p:spPr>
          <a:xfrm>
            <a:off x="8735089" y="2310389"/>
            <a:ext cx="3607301" cy="4939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l" defTabSz="457200">
              <a:lnSpc>
                <a:spcPct val="70000"/>
              </a:lnSpc>
              <a:defRPr sz="1800"/>
            </a:pPr>
            <a:r>
              <a:rPr lang="en-US" sz="1800" b="1" dirty="0" smtClean="0">
                <a:solidFill>
                  <a:srgbClr val="FAFEFF"/>
                </a:solidFill>
                <a:latin typeface="Proxima Nova Regular"/>
                <a:ea typeface="Proxima Nova Regular"/>
                <a:cs typeface="Proxima Nova Regular"/>
                <a:sym typeface="Proxima Nova Regular"/>
              </a:rPr>
              <a:t>AVERAGE </a:t>
            </a:r>
            <a:endParaRPr lang="en-US" sz="1800" b="1" dirty="0">
              <a:solidFill>
                <a:srgbClr val="FAFEFF"/>
              </a:solidFill>
              <a:latin typeface="Proxima Nova Regular"/>
              <a:ea typeface="Proxima Nova Regular"/>
              <a:cs typeface="Proxima Nova Regular"/>
              <a:sym typeface="Proxima Nova Regular"/>
            </a:endParaRPr>
          </a:p>
          <a:p>
            <a:pPr lvl="0" algn="l" defTabSz="457200">
              <a:lnSpc>
                <a:spcPct val="70000"/>
              </a:lnSpc>
              <a:defRPr sz="1800"/>
            </a:pPr>
            <a:r>
              <a:rPr lang="en-US" sz="1800" b="1" dirty="0">
                <a:solidFill>
                  <a:srgbClr val="FAFEFF"/>
                </a:solidFill>
                <a:latin typeface="Proxima Nova Regular"/>
                <a:ea typeface="Proxima Nova Regular"/>
                <a:cs typeface="Proxima Nova Regular"/>
                <a:sym typeface="Proxima Nova Regular"/>
              </a:rPr>
              <a:t>TIME SPENT</a:t>
            </a:r>
          </a:p>
        </p:txBody>
      </p:sp>
      <p:sp>
        <p:nvSpPr>
          <p:cNvPr id="19" name="Shape 173"/>
          <p:cNvSpPr/>
          <p:nvPr/>
        </p:nvSpPr>
        <p:spPr>
          <a:xfrm>
            <a:off x="5550407" y="3142277"/>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44</a:t>
            </a:r>
            <a:r>
              <a:rPr sz="9600" cap="all" dirty="0" smtClean="0">
                <a:solidFill>
                  <a:srgbClr val="67D3A2"/>
                </a:solidFill>
              </a:rPr>
              <a:t>%</a:t>
            </a:r>
            <a:endParaRPr sz="9600" cap="all" dirty="0">
              <a:solidFill>
                <a:srgbClr val="67D3A2"/>
              </a:solidFill>
            </a:endParaRPr>
          </a:p>
        </p:txBody>
      </p:sp>
      <p:sp>
        <p:nvSpPr>
          <p:cNvPr id="16" name="Shape 173"/>
          <p:cNvSpPr/>
          <p:nvPr/>
        </p:nvSpPr>
        <p:spPr>
          <a:xfrm>
            <a:off x="4084723" y="1572617"/>
            <a:ext cx="4438185" cy="156966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4 </a:t>
            </a:r>
            <a:r>
              <a:rPr lang="en-US" sz="5000" cap="all" dirty="0" smtClean="0">
                <a:solidFill>
                  <a:srgbClr val="67D3A2"/>
                </a:solidFill>
              </a:rPr>
              <a:t>minutes</a:t>
            </a:r>
            <a:endParaRPr sz="5000" cap="all" dirty="0">
              <a:solidFill>
                <a:srgbClr val="67D3A2"/>
              </a:solidFill>
            </a:endParaRPr>
          </a:p>
        </p:txBody>
      </p:sp>
      <p:sp>
        <p:nvSpPr>
          <p:cNvPr id="20" name="Shape 168"/>
          <p:cNvSpPr/>
          <p:nvPr/>
        </p:nvSpPr>
        <p:spPr>
          <a:xfrm>
            <a:off x="8766261" y="3517856"/>
            <a:ext cx="2063723" cy="92333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Have higher income that average</a:t>
            </a:r>
            <a:endParaRPr lang="en-US" sz="1800" b="1" dirty="0">
              <a:solidFill>
                <a:srgbClr val="FFFFFF"/>
              </a:solidFill>
              <a:latin typeface="Proxima Nova Regular"/>
              <a:ea typeface="Proxima Nova Regular"/>
              <a:cs typeface="Proxima Nova Regular"/>
              <a:sym typeface="Proxima Nova Regular"/>
            </a:endParaRPr>
          </a:p>
        </p:txBody>
      </p:sp>
      <p:sp>
        <p:nvSpPr>
          <p:cNvPr id="21" name="Shape 168"/>
          <p:cNvSpPr/>
          <p:nvPr/>
        </p:nvSpPr>
        <p:spPr>
          <a:xfrm>
            <a:off x="8766261" y="5099074"/>
            <a:ext cx="3607301" cy="923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Visit </a:t>
            </a:r>
            <a:r>
              <a:rPr lang="en-US" sz="1800" b="1" dirty="0" smtClean="0">
                <a:solidFill>
                  <a:srgbClr val="FFFFFF"/>
                </a:solidFill>
                <a:latin typeface="Proxima Nova Regular"/>
                <a:ea typeface="Proxima Nova Regular"/>
                <a:cs typeface="Proxima Nova Regular"/>
                <a:sym typeface="Proxima Nova Regular"/>
              </a:rPr>
              <a:t>Look At Me</a:t>
            </a:r>
            <a:endParaRPr lang="en-US" sz="1800" b="1" dirty="0">
              <a:solidFill>
                <a:srgbClr val="FFFFFF"/>
              </a:solidFill>
              <a:latin typeface="Proxima Nova Regular"/>
              <a:ea typeface="Proxima Nova Regular"/>
              <a:cs typeface="Proxima Nova Regular"/>
              <a:sym typeface="Proxima Nova Regular"/>
            </a:endParaRPr>
          </a:p>
          <a:p>
            <a:pPr lvl="0" algn="l" defTabSz="457200">
              <a:defRPr sz="1800"/>
            </a:pPr>
            <a:r>
              <a:rPr lang="en-US" sz="1800" b="1" dirty="0">
                <a:solidFill>
                  <a:srgbClr val="FFFFFF"/>
                </a:solidFill>
                <a:latin typeface="Proxima Nova Regular"/>
                <a:ea typeface="Proxima Nova Regular"/>
                <a:cs typeface="Proxima Nova Regular"/>
                <a:sym typeface="Proxima Nova Regular"/>
              </a:rPr>
              <a:t>more than 3 times </a:t>
            </a:r>
          </a:p>
          <a:p>
            <a:pPr lvl="0" algn="l" defTabSz="457200">
              <a:defRPr sz="1800"/>
            </a:pPr>
            <a:r>
              <a:rPr lang="en-US" sz="1800" b="1" dirty="0">
                <a:solidFill>
                  <a:srgbClr val="FFFFFF"/>
                </a:solidFill>
                <a:latin typeface="Proxima Nova Regular"/>
                <a:ea typeface="Proxima Nova Regular"/>
                <a:cs typeface="Proxima Nova Regular"/>
                <a:sym typeface="Proxima Nova Regular"/>
              </a:rPr>
              <a:t>a week</a:t>
            </a:r>
            <a:endParaRPr lang="en-US" sz="1800" b="1" dirty="0">
              <a:solidFill>
                <a:srgbClr val="FFFFFF"/>
              </a:solidFill>
              <a:latin typeface="Proxima Nova Regular"/>
              <a:ea typeface="Proxima Nova Regular"/>
              <a:cs typeface="Proxima Nova Regular"/>
              <a:sym typeface="Proxima Nova Regular"/>
            </a:endParaRPr>
          </a:p>
        </p:txBody>
      </p:sp>
      <p:sp>
        <p:nvSpPr>
          <p:cNvPr id="22" name="Shape 168"/>
          <p:cNvSpPr/>
          <p:nvPr/>
        </p:nvSpPr>
        <p:spPr>
          <a:xfrm>
            <a:off x="8766262" y="6673391"/>
            <a:ext cx="1940254" cy="646331"/>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Readers back to the site</a:t>
            </a:r>
            <a:endParaRPr lang="ru-RU" sz="1800" b="1" dirty="0">
              <a:solidFill>
                <a:srgbClr val="FFFFFF"/>
              </a:solidFill>
              <a:latin typeface="Proxima Nova Regular"/>
              <a:ea typeface="Proxima Nova Regular"/>
              <a:cs typeface="Proxima Nova Regular"/>
              <a:sym typeface="Proxima Nova Regular"/>
            </a:endParaRPr>
          </a:p>
        </p:txBody>
      </p:sp>
      <p:sp>
        <p:nvSpPr>
          <p:cNvPr id="15" name="Shape 290"/>
          <p:cNvSpPr/>
          <p:nvPr/>
        </p:nvSpPr>
        <p:spPr>
          <a:xfrm>
            <a:off x="455612" y="388204"/>
            <a:ext cx="2530349"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3200">
                <a:solidFill>
                  <a:srgbClr val="F9FEF1"/>
                </a:solidFill>
                <a:latin typeface="Proxima Nova Black"/>
                <a:ea typeface="Proxima Nova Black"/>
                <a:cs typeface="Proxima Nova Black"/>
                <a:sym typeface="Proxima Nova Black"/>
              </a:defRPr>
            </a:lvl1pPr>
          </a:lstStyle>
          <a:p>
            <a:pPr lvl="0">
              <a:defRPr sz="1800">
                <a:solidFill>
                  <a:srgbClr val="000000"/>
                </a:solidFill>
              </a:defRPr>
            </a:pPr>
            <a:r>
              <a:rPr sz="3200" dirty="0">
                <a:solidFill>
                  <a:srgbClr val="F9FEF1"/>
                </a:solidFill>
              </a:rPr>
              <a:t>LOOK AT ME</a:t>
            </a:r>
          </a:p>
        </p:txBody>
      </p:sp>
    </p:spTree>
    <p:extLst>
      <p:ext uri="{BB962C8B-B14F-4D97-AF65-F5344CB8AC3E}">
        <p14:creationId xmlns:p14="http://schemas.microsoft.com/office/powerpoint/2010/main" val="4200788926"/>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furfur.png"/>
          <p:cNvPicPr/>
          <p:nvPr/>
        </p:nvPicPr>
        <p:blipFill>
          <a:blip r:embed="rId3">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293" name="Shape 293"/>
          <p:cNvSpPr/>
          <p:nvPr/>
        </p:nvSpPr>
        <p:spPr>
          <a:xfrm>
            <a:off x="2509431" y="3194684"/>
            <a:ext cx="11534775" cy="12998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120000"/>
              </a:lnSpc>
              <a:defRPr sz="1800"/>
            </a:pPr>
            <a:r>
              <a:rPr lang="en-US" sz="2200" dirty="0">
                <a:solidFill>
                  <a:srgbClr val="FFFFFF"/>
                </a:solidFill>
                <a:latin typeface="Proxima Nova Regular"/>
                <a:ea typeface="Proxima Nova Regular"/>
                <a:cs typeface="Proxima Nova Regular"/>
                <a:sym typeface="Proxima Nova Regular"/>
              </a:rPr>
              <a:t>Daily web-site founded in 2011 as well as strong readers community. The web-site covers all the interests of the modern person living in a big city, especially style</a:t>
            </a:r>
          </a:p>
          <a:p>
            <a:pPr lvl="0" defTabSz="457200">
              <a:lnSpc>
                <a:spcPct val="120000"/>
              </a:lnSpc>
              <a:defRPr sz="1800"/>
            </a:pPr>
            <a:r>
              <a:rPr lang="en-US" sz="2200" dirty="0">
                <a:solidFill>
                  <a:srgbClr val="FFFFFF"/>
                </a:solidFill>
                <a:latin typeface="Proxima Nova Regular"/>
                <a:ea typeface="Proxima Nova Regular"/>
                <a:cs typeface="Proxima Nova Regular"/>
                <a:sym typeface="Proxima Nova Regular"/>
              </a:rPr>
              <a:t>and street culture</a:t>
            </a:r>
            <a:endParaRPr lang="en-US" sz="2200" dirty="0">
              <a:solidFill>
                <a:srgbClr val="FFFFFF"/>
              </a:solidFill>
              <a:latin typeface="Proxima Nova Regular"/>
              <a:ea typeface="Proxima Nova Regular"/>
              <a:cs typeface="Proxima Nova Regular"/>
              <a:sym typeface="Proxima Nova Regular"/>
            </a:endParaRPr>
          </a:p>
        </p:txBody>
      </p:sp>
      <p:sp>
        <p:nvSpPr>
          <p:cNvPr id="294" name="Shape 294"/>
          <p:cNvSpPr/>
          <p:nvPr/>
        </p:nvSpPr>
        <p:spPr>
          <a:xfrm>
            <a:off x="4064000" y="7562056"/>
            <a:ext cx="812800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008086"/>
                </a:solidFill>
                <a:latin typeface="Proxima Nova Regular"/>
                <a:ea typeface="Proxima Nova Regular"/>
                <a:cs typeface="Proxima Nova Regular"/>
                <a:sym typeface="Proxima Nova Regular"/>
              </a:defRPr>
            </a:lvl1pPr>
          </a:lstStyle>
          <a:p>
            <a:pPr lvl="0">
              <a:defRPr sz="1800">
                <a:solidFill>
                  <a:srgbClr val="000000"/>
                </a:solidFill>
              </a:defRPr>
            </a:pPr>
            <a:r>
              <a:rPr sz="1300" dirty="0" smtClean="0">
                <a:solidFill>
                  <a:srgbClr val="008086"/>
                </a:solidFill>
              </a:rPr>
              <a:t>Google Analytics</a:t>
            </a:r>
            <a:r>
              <a:rPr lang="en-US" sz="1300" dirty="0" smtClean="0">
                <a:solidFill>
                  <a:srgbClr val="008086"/>
                </a:solidFill>
              </a:rPr>
              <a:t>, December</a:t>
            </a:r>
            <a:r>
              <a:rPr sz="1300" dirty="0" smtClean="0">
                <a:solidFill>
                  <a:srgbClr val="008086"/>
                </a:solidFill>
              </a:rPr>
              <a:t>2014 г. </a:t>
            </a:r>
            <a:endParaRPr sz="1300" dirty="0">
              <a:solidFill>
                <a:srgbClr val="008086"/>
              </a:solidFill>
            </a:endParaRPr>
          </a:p>
        </p:txBody>
      </p:sp>
      <p:sp>
        <p:nvSpPr>
          <p:cNvPr id="295" name="Shape 295"/>
          <p:cNvSpPr/>
          <p:nvPr/>
        </p:nvSpPr>
        <p:spPr>
          <a:xfrm>
            <a:off x="1349402" y="5278437"/>
            <a:ext cx="3862594"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6200" dirty="0" smtClean="0">
                <a:solidFill>
                  <a:srgbClr val="45D399"/>
                </a:solidFill>
              </a:rPr>
              <a:t>1 </a:t>
            </a:r>
            <a:r>
              <a:rPr lang="en-US" sz="6200" dirty="0" smtClean="0">
                <a:solidFill>
                  <a:srgbClr val="45D399"/>
                </a:solidFill>
              </a:rPr>
              <a:t>0</a:t>
            </a:r>
            <a:r>
              <a:rPr lang="ru-RU" sz="6200" dirty="0" smtClean="0">
                <a:solidFill>
                  <a:srgbClr val="45D399"/>
                </a:solidFill>
              </a:rPr>
              <a:t>53 306</a:t>
            </a:r>
            <a:endParaRPr sz="6200" dirty="0">
              <a:solidFill>
                <a:srgbClr val="45D399"/>
              </a:solidFill>
            </a:endParaRPr>
          </a:p>
        </p:txBody>
      </p:sp>
      <p:sp>
        <p:nvSpPr>
          <p:cNvPr id="296" name="Shape 296"/>
          <p:cNvSpPr/>
          <p:nvPr/>
        </p:nvSpPr>
        <p:spPr>
          <a:xfrm>
            <a:off x="6262445" y="5276532"/>
            <a:ext cx="3931817"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en-US" sz="6200" dirty="0" smtClean="0">
                <a:solidFill>
                  <a:srgbClr val="45D399"/>
                </a:solidFill>
              </a:rPr>
              <a:t>4</a:t>
            </a:r>
            <a:r>
              <a:rPr sz="6200" dirty="0" smtClean="0">
                <a:solidFill>
                  <a:srgbClr val="45D399"/>
                </a:solidFill>
              </a:rPr>
              <a:t> </a:t>
            </a:r>
            <a:r>
              <a:rPr lang="ru-RU" sz="6200" dirty="0" smtClean="0">
                <a:solidFill>
                  <a:srgbClr val="45D399"/>
                </a:solidFill>
              </a:rPr>
              <a:t>762 390</a:t>
            </a:r>
            <a:endParaRPr sz="6200" dirty="0">
              <a:solidFill>
                <a:srgbClr val="45D399"/>
              </a:solidFill>
            </a:endParaRPr>
          </a:p>
        </p:txBody>
      </p:sp>
      <p:sp>
        <p:nvSpPr>
          <p:cNvPr id="297" name="Shape 297"/>
          <p:cNvSpPr/>
          <p:nvPr/>
        </p:nvSpPr>
        <p:spPr>
          <a:xfrm>
            <a:off x="11199913" y="5276691"/>
            <a:ext cx="3144449"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en-US" sz="6200" dirty="0" smtClean="0">
                <a:solidFill>
                  <a:srgbClr val="45D399"/>
                </a:solidFill>
              </a:rPr>
              <a:t>6</a:t>
            </a:r>
            <a:r>
              <a:rPr sz="6200" dirty="0" smtClean="0">
                <a:solidFill>
                  <a:srgbClr val="45D399"/>
                </a:solidFill>
              </a:rPr>
              <a:t> </a:t>
            </a:r>
            <a:r>
              <a:rPr sz="6200" dirty="0">
                <a:solidFill>
                  <a:srgbClr val="45D399"/>
                </a:solidFill>
              </a:rPr>
              <a:t>минут</a:t>
            </a:r>
          </a:p>
        </p:txBody>
      </p:sp>
      <p:sp>
        <p:nvSpPr>
          <p:cNvPr id="298" name="Shape 298"/>
          <p:cNvSpPr/>
          <p:nvPr/>
        </p:nvSpPr>
        <p:spPr>
          <a:xfrm>
            <a:off x="329174" y="6280150"/>
            <a:ext cx="5832476" cy="5396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MONTHLY</a:t>
            </a:r>
          </a:p>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UNIQUE READERS</a:t>
            </a:r>
            <a:endParaRPr lang="en-US" sz="1600" b="1" dirty="0">
              <a:solidFill>
                <a:srgbClr val="FAFEFF"/>
              </a:solidFill>
              <a:latin typeface="Proxima Nova Regular"/>
              <a:ea typeface="Proxima Nova Regular"/>
              <a:cs typeface="Proxima Nova Regular"/>
              <a:sym typeface="Proxima Nova Regular"/>
            </a:endParaRPr>
          </a:p>
        </p:txBody>
      </p:sp>
      <p:sp>
        <p:nvSpPr>
          <p:cNvPr id="299" name="Shape 299"/>
          <p:cNvSpPr/>
          <p:nvPr/>
        </p:nvSpPr>
        <p:spPr>
          <a:xfrm>
            <a:off x="6648297" y="6285771"/>
            <a:ext cx="3168651" cy="5396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MONTHLY</a:t>
            </a:r>
          </a:p>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PAGE VIEWS</a:t>
            </a:r>
            <a:endParaRPr lang="en-US" sz="1600" b="1" dirty="0">
              <a:solidFill>
                <a:srgbClr val="FAFEFF"/>
              </a:solidFill>
              <a:latin typeface="Proxima Nova Regular"/>
              <a:ea typeface="Proxima Nova Regular"/>
              <a:cs typeface="Proxima Nova Regular"/>
              <a:sym typeface="Proxima Nova Regular"/>
            </a:endParaRPr>
          </a:p>
        </p:txBody>
      </p:sp>
      <p:sp>
        <p:nvSpPr>
          <p:cNvPr id="300" name="Shape 300"/>
          <p:cNvSpPr/>
          <p:nvPr/>
        </p:nvSpPr>
        <p:spPr>
          <a:xfrm>
            <a:off x="10959120" y="6291392"/>
            <a:ext cx="3816351" cy="5396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AVERAGE</a:t>
            </a:r>
          </a:p>
          <a:p>
            <a:pPr lvl="0" defTabSz="457200">
              <a:lnSpc>
                <a:spcPct val="90000"/>
              </a:lnSpc>
              <a:defRPr sz="1800"/>
            </a:pPr>
            <a:r>
              <a:rPr lang="en-US" sz="1600" b="1" dirty="0">
                <a:solidFill>
                  <a:srgbClr val="FAFEFF"/>
                </a:solidFill>
                <a:latin typeface="Proxima Nova Regular"/>
                <a:ea typeface="Proxima Nova Regular"/>
                <a:cs typeface="Proxima Nova Regular"/>
                <a:sym typeface="Proxima Nova Regular"/>
              </a:rPr>
              <a:t>TIME SPENT</a:t>
            </a:r>
            <a:endParaRPr lang="en-US" sz="1600" b="1" dirty="0">
              <a:solidFill>
                <a:srgbClr val="FAFEFF"/>
              </a:solidFill>
              <a:latin typeface="Proxima Nova Regular"/>
              <a:ea typeface="Proxima Nova Regular"/>
              <a:cs typeface="Proxima Nova Regular"/>
              <a:sym typeface="Proxima Nova Regular"/>
            </a:endParaRPr>
          </a:p>
        </p:txBody>
      </p:sp>
      <p:pic>
        <p:nvPicPr>
          <p:cNvPr id="301" name="furfur_wh.png"/>
          <p:cNvPicPr/>
          <p:nvPr/>
        </p:nvPicPr>
        <p:blipFill>
          <a:blip r:embed="rId4" cstate="email">
            <a:extLst>
              <a:ext uri="{28A0092B-C50C-407E-A947-70E740481C1C}">
                <a14:useLocalDpi xmlns:a14="http://schemas.microsoft.com/office/drawing/2010/main"/>
              </a:ext>
            </a:extLst>
          </a:blip>
          <a:srcRect/>
          <a:stretch>
            <a:fillRect/>
          </a:stretch>
        </p:blipFill>
        <p:spPr>
          <a:xfrm>
            <a:off x="6584354" y="1203927"/>
            <a:ext cx="3087333" cy="1454522"/>
          </a:xfrm>
          <a:prstGeom prst="rect">
            <a:avLst/>
          </a:prstGeom>
          <a:ln w="12700">
            <a:miter lim="400000"/>
          </a:ln>
        </p:spPr>
      </p:pic>
      <p:sp>
        <p:nvSpPr>
          <p:cNvPr id="302" name="Shape 302"/>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ur-2.jpg"/>
          <p:cNvPicPr/>
          <p:nvPr/>
        </p:nvPicPr>
        <p:blipFill>
          <a:blip r:embed="rId2">
            <a:extLst>
              <a:ext uri="{28A0092B-C50C-407E-A947-70E740481C1C}">
                <a14:useLocalDpi xmlns:a14="http://schemas.microsoft.com/office/drawing/2010/main"/>
              </a:ext>
            </a:extLst>
          </a:blip>
          <a:stretch>
            <a:fillRect/>
          </a:stretch>
        </p:blipFill>
        <p:spPr>
          <a:xfrm>
            <a:off x="-22057" y="-19386"/>
            <a:ext cx="16529173" cy="9297659"/>
          </a:xfrm>
          <a:prstGeom prst="rect">
            <a:avLst/>
          </a:prstGeom>
          <a:ln w="12700">
            <a:miter lim="400000"/>
          </a:ln>
        </p:spPr>
      </p:pic>
      <p:sp>
        <p:nvSpPr>
          <p:cNvPr id="305" name="Shape 305"/>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 name="15.jpg"/>
          <p:cNvPicPr/>
          <p:nvPr/>
        </p:nvPicPr>
        <p:blipFill>
          <a:blip r:embed="rId2">
            <a:alphaModFix amt="74765"/>
            <a:extLst/>
          </a:blip>
          <a:stretch>
            <a:fillRect/>
          </a:stretch>
        </p:blipFill>
        <p:spPr>
          <a:xfrm>
            <a:off x="-3039" y="0"/>
            <a:ext cx="16256001" cy="9144000"/>
          </a:xfrm>
          <a:prstGeom prst="rect">
            <a:avLst/>
          </a:prstGeom>
          <a:ln w="12700">
            <a:miter lim="400000"/>
          </a:ln>
        </p:spPr>
      </p:pic>
      <p:sp>
        <p:nvSpPr>
          <p:cNvPr id="309" name="Shape 309"/>
          <p:cNvSpPr/>
          <p:nvPr/>
        </p:nvSpPr>
        <p:spPr>
          <a:xfrm>
            <a:off x="925503" y="3623341"/>
            <a:ext cx="3088581" cy="3539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Street style in details</a:t>
            </a:r>
            <a:endParaRPr sz="1700" dirty="0">
              <a:solidFill>
                <a:srgbClr val="F9FFF7"/>
              </a:solidFill>
              <a:latin typeface="Proxima Nova Regular"/>
              <a:ea typeface="Proxima Nova Regular"/>
              <a:cs typeface="Proxima Nova Regular"/>
              <a:sym typeface="Proxima Nova Regular"/>
            </a:endParaRPr>
          </a:p>
        </p:txBody>
      </p:sp>
      <p:sp>
        <p:nvSpPr>
          <p:cNvPr id="310" name="Shape 310"/>
          <p:cNvSpPr/>
          <p:nvPr/>
        </p:nvSpPr>
        <p:spPr>
          <a:xfrm>
            <a:off x="1565340" y="2949449"/>
            <a:ext cx="1808907"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Style</a:t>
            </a:r>
            <a:endParaRPr sz="3700" b="1" dirty="0">
              <a:solidFill>
                <a:srgbClr val="FDFFF3"/>
              </a:solidFill>
            </a:endParaRPr>
          </a:p>
        </p:txBody>
      </p:sp>
      <p:sp>
        <p:nvSpPr>
          <p:cNvPr id="311" name="Shape 311"/>
          <p:cNvSpPr/>
          <p:nvPr/>
        </p:nvSpPr>
        <p:spPr>
          <a:xfrm>
            <a:off x="4176247" y="3623341"/>
            <a:ext cx="3088581"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smtClean="0">
                <a:solidFill>
                  <a:srgbClr val="F9FFF7"/>
                </a:solidFill>
                <a:latin typeface="Proxima Nova Regular"/>
                <a:ea typeface="Proxima Nova Regular"/>
                <a:cs typeface="Proxima Nova Regular"/>
                <a:sym typeface="Proxima Nova Regular"/>
              </a:rPr>
              <a:t>Girls, boys </a:t>
            </a:r>
            <a:r>
              <a:rPr lang="en-US" sz="1700" dirty="0">
                <a:solidFill>
                  <a:srgbClr val="F9FFF7"/>
                </a:solidFill>
                <a:latin typeface="Proxima Nova Regular"/>
                <a:ea typeface="Proxima Nova Regular"/>
                <a:cs typeface="Proxima Nova Regular"/>
                <a:sym typeface="Proxima Nova Regular"/>
              </a:rPr>
              <a:t>and everything </a:t>
            </a:r>
            <a:r>
              <a:rPr lang="en-US" sz="1700" dirty="0" smtClean="0">
                <a:solidFill>
                  <a:srgbClr val="F9FFF7"/>
                </a:solidFill>
                <a:latin typeface="Proxima Nova Regular"/>
                <a:ea typeface="Proxima Nova Regular"/>
                <a:cs typeface="Proxima Nova Regular"/>
                <a:sym typeface="Proxima Nova Regular"/>
              </a:rPr>
              <a:t>one</a:t>
            </a:r>
          </a:p>
          <a:p>
            <a:pPr lvl="0" defTabSz="457200">
              <a:defRPr sz="1800"/>
            </a:pPr>
            <a:r>
              <a:rPr lang="en-US" sz="1700" dirty="0">
                <a:solidFill>
                  <a:srgbClr val="F9FFF7"/>
                </a:solidFill>
                <a:latin typeface="Proxima Nova Regular"/>
                <a:ea typeface="Proxima Nova Regular"/>
                <a:cs typeface="Proxima Nova Regular"/>
                <a:sym typeface="Proxima Nova Regular"/>
              </a:rPr>
              <a:t>n</a:t>
            </a:r>
            <a:r>
              <a:rPr lang="en-US" sz="1700" dirty="0" smtClean="0">
                <a:solidFill>
                  <a:srgbClr val="F9FFF7"/>
                </a:solidFill>
                <a:latin typeface="Proxima Nova Regular"/>
                <a:ea typeface="Proxima Nova Regular"/>
                <a:cs typeface="Proxima Nova Regular"/>
                <a:sym typeface="Proxima Nova Regular"/>
              </a:rPr>
              <a:t>eed to </a:t>
            </a:r>
            <a:r>
              <a:rPr lang="en-US" sz="1700" dirty="0">
                <a:solidFill>
                  <a:srgbClr val="F9FFF7"/>
                </a:solidFill>
                <a:latin typeface="Proxima Nova Regular"/>
                <a:ea typeface="Proxima Nova Regular"/>
                <a:cs typeface="Proxima Nova Regular"/>
                <a:sym typeface="Proxima Nova Regular"/>
              </a:rPr>
              <a:t>know about </a:t>
            </a:r>
            <a:r>
              <a:rPr lang="en-US" sz="1700" dirty="0" smtClean="0">
                <a:solidFill>
                  <a:srgbClr val="F9FFF7"/>
                </a:solidFill>
                <a:latin typeface="Proxima Nova Regular"/>
                <a:ea typeface="Proxima Nova Regular"/>
                <a:cs typeface="Proxima Nova Regular"/>
                <a:sym typeface="Proxima Nova Regular"/>
              </a:rPr>
              <a:t>modern relationships</a:t>
            </a:r>
            <a:endParaRPr sz="1700" dirty="0">
              <a:solidFill>
                <a:srgbClr val="F9FFF7"/>
              </a:solidFill>
              <a:latin typeface="Proxima Nova Regular"/>
              <a:ea typeface="Proxima Nova Regular"/>
              <a:cs typeface="Proxima Nova Regular"/>
              <a:sym typeface="Proxima Nova Regular"/>
            </a:endParaRPr>
          </a:p>
        </p:txBody>
      </p:sp>
      <p:sp>
        <p:nvSpPr>
          <p:cNvPr id="312" name="Shape 312"/>
          <p:cNvSpPr/>
          <p:nvPr/>
        </p:nvSpPr>
        <p:spPr>
          <a:xfrm>
            <a:off x="4816084" y="2949449"/>
            <a:ext cx="1808907"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Sex</a:t>
            </a:r>
            <a:endParaRPr sz="3700" b="1" dirty="0">
              <a:solidFill>
                <a:srgbClr val="FDFFF3"/>
              </a:solidFill>
            </a:endParaRPr>
          </a:p>
        </p:txBody>
      </p:sp>
      <p:sp>
        <p:nvSpPr>
          <p:cNvPr id="313" name="Shape 313"/>
          <p:cNvSpPr/>
          <p:nvPr/>
        </p:nvSpPr>
        <p:spPr>
          <a:xfrm>
            <a:off x="7828144" y="3623341"/>
            <a:ext cx="3741342" cy="11387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Different editorial and readers experiments beginning with iPod disassembling ending with serigraphy at home</a:t>
            </a:r>
            <a:endParaRPr sz="1700" dirty="0">
              <a:solidFill>
                <a:srgbClr val="F9FFF7"/>
              </a:solidFill>
              <a:latin typeface="Proxima Nova Regular"/>
              <a:ea typeface="Proxima Nova Regular"/>
              <a:cs typeface="Proxima Nova Regular"/>
            </a:endParaRPr>
          </a:p>
        </p:txBody>
      </p:sp>
      <p:sp>
        <p:nvSpPr>
          <p:cNvPr id="314" name="Shape 314"/>
          <p:cNvSpPr/>
          <p:nvPr/>
        </p:nvSpPr>
        <p:spPr>
          <a:xfrm>
            <a:off x="7812828" y="2930209"/>
            <a:ext cx="374134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Experiments</a:t>
            </a:r>
            <a:endParaRPr sz="3700" b="1" dirty="0">
              <a:solidFill>
                <a:srgbClr val="FDFFF3"/>
              </a:solidFill>
            </a:endParaRPr>
          </a:p>
        </p:txBody>
      </p:sp>
      <p:sp>
        <p:nvSpPr>
          <p:cNvPr id="315" name="Shape 315"/>
          <p:cNvSpPr/>
          <p:nvPr/>
        </p:nvSpPr>
        <p:spPr>
          <a:xfrm>
            <a:off x="10773939" y="6202711"/>
            <a:ext cx="3899943"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Traveling, motorbikes, music and </a:t>
            </a:r>
            <a:r>
              <a:rPr lang="en-US" sz="1700" dirty="0" smtClean="0">
                <a:solidFill>
                  <a:srgbClr val="F9FFF7"/>
                </a:solidFill>
                <a:latin typeface="Proxima Nova Regular"/>
                <a:ea typeface="Proxima Nova Regular"/>
                <a:cs typeface="Proxima Nova Regular"/>
                <a:sym typeface="Proxima Nova Regular"/>
              </a:rPr>
              <a:t>movies </a:t>
            </a:r>
            <a:r>
              <a:rPr lang="en-US" sz="1700" dirty="0">
                <a:solidFill>
                  <a:srgbClr val="F9FFF7"/>
                </a:solidFill>
                <a:latin typeface="Proxima Nova Regular"/>
                <a:ea typeface="Proxima Nova Regular"/>
                <a:cs typeface="Proxima Nova Regular"/>
                <a:sym typeface="Proxima Nova Regular"/>
              </a:rPr>
              <a:t>together with comprehensive guides on modern culture</a:t>
            </a:r>
            <a:endParaRPr sz="1700" dirty="0">
              <a:solidFill>
                <a:srgbClr val="F9FFF7"/>
              </a:solidFill>
              <a:latin typeface="Proxima Nova Regular"/>
              <a:ea typeface="Proxima Nova Regular"/>
              <a:cs typeface="Proxima Nova Regular"/>
              <a:sym typeface="Proxima Nova Regular"/>
            </a:endParaRPr>
          </a:p>
        </p:txBody>
      </p:sp>
      <p:sp>
        <p:nvSpPr>
          <p:cNvPr id="316" name="Shape 316"/>
          <p:cNvSpPr/>
          <p:nvPr/>
        </p:nvSpPr>
        <p:spPr>
          <a:xfrm>
            <a:off x="11564992" y="5528819"/>
            <a:ext cx="222622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Culture</a:t>
            </a:r>
            <a:endParaRPr sz="3700" b="1" dirty="0">
              <a:solidFill>
                <a:srgbClr val="FDFFF3"/>
              </a:solidFill>
            </a:endParaRPr>
          </a:p>
        </p:txBody>
      </p:sp>
      <p:sp>
        <p:nvSpPr>
          <p:cNvPr id="317" name="Shape 317"/>
          <p:cNvSpPr/>
          <p:nvPr/>
        </p:nvSpPr>
        <p:spPr>
          <a:xfrm>
            <a:off x="2309803" y="6196345"/>
            <a:ext cx="3088581"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Stories about true </a:t>
            </a:r>
            <a:r>
              <a:rPr lang="en-US" sz="1700" dirty="0" smtClean="0">
                <a:solidFill>
                  <a:srgbClr val="F9FFF7"/>
                </a:solidFill>
                <a:latin typeface="Proxima Nova Regular"/>
                <a:ea typeface="Proxima Nova Regular"/>
                <a:cs typeface="Proxima Nova Regular"/>
              </a:rPr>
              <a:t>people</a:t>
            </a:r>
          </a:p>
          <a:p>
            <a:pPr defTabSz="457200"/>
            <a:r>
              <a:rPr lang="en-US" sz="1700" dirty="0" smtClean="0">
                <a:solidFill>
                  <a:srgbClr val="F9FFF7"/>
                </a:solidFill>
                <a:latin typeface="Proxima Nova Regular"/>
                <a:ea typeface="Proxima Nova Regular"/>
                <a:cs typeface="Proxima Nova Regular"/>
              </a:rPr>
              <a:t>Furfur readers look up to</a:t>
            </a:r>
            <a:endParaRPr sz="1700" dirty="0">
              <a:solidFill>
                <a:srgbClr val="F9FFF7"/>
              </a:solidFill>
              <a:latin typeface="Proxima Nova Regular"/>
              <a:ea typeface="Proxima Nova Regular"/>
              <a:cs typeface="Proxima Nova Regular"/>
            </a:endParaRPr>
          </a:p>
        </p:txBody>
      </p:sp>
      <p:sp>
        <p:nvSpPr>
          <p:cNvPr id="318" name="Shape 318"/>
          <p:cNvSpPr/>
          <p:nvPr/>
        </p:nvSpPr>
        <p:spPr>
          <a:xfrm>
            <a:off x="2949640" y="5522454"/>
            <a:ext cx="1808907"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Heroes</a:t>
            </a:r>
            <a:endParaRPr sz="3700" b="1" dirty="0">
              <a:solidFill>
                <a:srgbClr val="FDFFF3"/>
              </a:solidFill>
            </a:endParaRPr>
          </a:p>
        </p:txBody>
      </p:sp>
      <p:sp>
        <p:nvSpPr>
          <p:cNvPr id="319" name="Shape 319"/>
          <p:cNvSpPr/>
          <p:nvPr/>
        </p:nvSpPr>
        <p:spPr>
          <a:xfrm>
            <a:off x="12235839" y="3623341"/>
            <a:ext cx="3088581"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smtClean="0">
                <a:solidFill>
                  <a:srgbClr val="F9FFF7"/>
                </a:solidFill>
                <a:latin typeface="Proxima Nova Regular"/>
                <a:ea typeface="Proxima Nova Regular"/>
                <a:cs typeface="Proxima Nova Regular"/>
                <a:sym typeface="Proxima Nova Regular"/>
              </a:rPr>
              <a:t>Discussion forum </a:t>
            </a:r>
            <a:r>
              <a:rPr lang="en-US" sz="1700" dirty="0">
                <a:solidFill>
                  <a:srgbClr val="F9FFF7"/>
                </a:solidFill>
                <a:latin typeface="Proxima Nova Regular"/>
                <a:ea typeface="Proxima Nova Regular"/>
                <a:cs typeface="Proxima Nova Regular"/>
                <a:sym typeface="Proxima Nova Regular"/>
              </a:rPr>
              <a:t>for </a:t>
            </a:r>
            <a:r>
              <a:rPr lang="en-US" sz="1700" dirty="0" smtClean="0">
                <a:solidFill>
                  <a:srgbClr val="F9FFF7"/>
                </a:solidFill>
                <a:latin typeface="Proxima Nova Regular"/>
                <a:ea typeface="Proxima Nova Regular"/>
                <a:cs typeface="Proxima Nova Regular"/>
                <a:sym typeface="Proxima Nova Regular"/>
              </a:rPr>
              <a:t>any</a:t>
            </a:r>
          </a:p>
          <a:p>
            <a:pPr lvl="0" defTabSz="457200">
              <a:defRPr sz="1800"/>
            </a:pPr>
            <a:r>
              <a:rPr lang="en-US" sz="1700" dirty="0">
                <a:solidFill>
                  <a:srgbClr val="F9FFF7"/>
                </a:solidFill>
                <a:latin typeface="Proxima Nova Regular"/>
                <a:ea typeface="Proxima Nova Regular"/>
                <a:cs typeface="Proxima Nova Regular"/>
                <a:sym typeface="Proxima Nova Regular"/>
              </a:rPr>
              <a:t>i</a:t>
            </a:r>
            <a:r>
              <a:rPr lang="en-US" sz="1700" dirty="0" smtClean="0">
                <a:solidFill>
                  <a:srgbClr val="F9FFF7"/>
                </a:solidFill>
                <a:latin typeface="Proxima Nova Regular"/>
                <a:ea typeface="Proxima Nova Regular"/>
                <a:cs typeface="Proxima Nova Regular"/>
                <a:sym typeface="Proxima Nova Regular"/>
              </a:rPr>
              <a:t>nteresting issue</a:t>
            </a:r>
            <a:endParaRPr sz="1700" dirty="0">
              <a:solidFill>
                <a:srgbClr val="F9FFF7"/>
              </a:solidFill>
              <a:latin typeface="Proxima Nova Regular"/>
              <a:ea typeface="Proxima Nova Regular"/>
              <a:cs typeface="Proxima Nova Regular"/>
              <a:sym typeface="Proxima Nova Regular"/>
            </a:endParaRPr>
          </a:p>
        </p:txBody>
      </p:sp>
      <p:sp>
        <p:nvSpPr>
          <p:cNvPr id="320" name="Shape 320"/>
          <p:cNvSpPr/>
          <p:nvPr/>
        </p:nvSpPr>
        <p:spPr>
          <a:xfrm>
            <a:off x="12875676" y="2930209"/>
            <a:ext cx="1808907"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Club</a:t>
            </a:r>
            <a:endParaRPr sz="3700" b="1" dirty="0">
              <a:solidFill>
                <a:srgbClr val="FDFFF3"/>
              </a:solidFill>
            </a:endParaRPr>
          </a:p>
        </p:txBody>
      </p:sp>
      <p:sp>
        <p:nvSpPr>
          <p:cNvPr id="321" name="Shape 321"/>
          <p:cNvSpPr/>
          <p:nvPr/>
        </p:nvSpPr>
        <p:spPr>
          <a:xfrm>
            <a:off x="5922619" y="6196345"/>
            <a:ext cx="4327085"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700">
                <a:solidFill>
                  <a:srgbClr val="F9FFF7"/>
                </a:solidFill>
                <a:latin typeface="Proxima Nova Regular"/>
                <a:ea typeface="Proxima Nova Regular"/>
                <a:cs typeface="Proxima Nova Regular"/>
                <a:sym typeface="Proxima Nova Regular"/>
              </a:defRPr>
            </a:lvl1pPr>
          </a:lstStyle>
          <a:p>
            <a:pPr lvl="0">
              <a:defRPr sz="1800">
                <a:solidFill>
                  <a:srgbClr val="000000"/>
                </a:solidFill>
              </a:defRPr>
            </a:pPr>
            <a:r>
              <a:rPr lang="en-US" sz="1700" dirty="0" smtClean="0">
                <a:solidFill>
                  <a:srgbClr val="F9FFF7"/>
                </a:solidFill>
              </a:rPr>
              <a:t>Sell and buy cool projects </a:t>
            </a:r>
          </a:p>
          <a:p>
            <a:pPr lvl="0">
              <a:defRPr sz="1800">
                <a:solidFill>
                  <a:srgbClr val="000000"/>
                </a:solidFill>
              </a:defRPr>
            </a:pPr>
            <a:r>
              <a:rPr lang="en-US" sz="1700" dirty="0" smtClean="0">
                <a:solidFill>
                  <a:srgbClr val="F9FFF7"/>
                </a:solidFill>
              </a:rPr>
              <a:t>from each other</a:t>
            </a:r>
          </a:p>
        </p:txBody>
      </p:sp>
      <p:sp>
        <p:nvSpPr>
          <p:cNvPr id="322" name="Shape 322"/>
          <p:cNvSpPr/>
          <p:nvPr/>
        </p:nvSpPr>
        <p:spPr>
          <a:xfrm>
            <a:off x="7107836" y="5522454"/>
            <a:ext cx="180890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Market</a:t>
            </a:r>
            <a:endParaRPr sz="3700" b="1" dirty="0">
              <a:solidFill>
                <a:srgbClr val="FDFFF3"/>
              </a:solidFill>
            </a:endParaRPr>
          </a:p>
        </p:txBody>
      </p:sp>
      <p:sp>
        <p:nvSpPr>
          <p:cNvPr id="323" name="Shape 323"/>
          <p:cNvSpPr/>
          <p:nvPr/>
        </p:nvSpPr>
        <p:spPr>
          <a:xfrm>
            <a:off x="2362516" y="2661010"/>
            <a:ext cx="21455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1</a:t>
            </a:r>
          </a:p>
        </p:txBody>
      </p:sp>
      <p:sp>
        <p:nvSpPr>
          <p:cNvPr id="324" name="Shape 324"/>
          <p:cNvSpPr/>
          <p:nvPr/>
        </p:nvSpPr>
        <p:spPr>
          <a:xfrm>
            <a:off x="2275015" y="26516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325" name="Shape 325"/>
          <p:cNvSpPr/>
          <p:nvPr/>
        </p:nvSpPr>
        <p:spPr>
          <a:xfrm>
            <a:off x="5613260" y="2661010"/>
            <a:ext cx="2442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2</a:t>
            </a:r>
          </a:p>
        </p:txBody>
      </p:sp>
      <p:sp>
        <p:nvSpPr>
          <p:cNvPr id="326" name="Shape 326"/>
          <p:cNvSpPr/>
          <p:nvPr/>
        </p:nvSpPr>
        <p:spPr>
          <a:xfrm>
            <a:off x="5525760" y="26516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327" name="Shape 327"/>
          <p:cNvSpPr/>
          <p:nvPr/>
        </p:nvSpPr>
        <p:spPr>
          <a:xfrm>
            <a:off x="9576222" y="2661010"/>
            <a:ext cx="24518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3</a:t>
            </a:r>
          </a:p>
        </p:txBody>
      </p:sp>
      <p:sp>
        <p:nvSpPr>
          <p:cNvPr id="328" name="Shape 328"/>
          <p:cNvSpPr/>
          <p:nvPr/>
        </p:nvSpPr>
        <p:spPr>
          <a:xfrm>
            <a:off x="9488721" y="26516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329" name="Shape 329"/>
          <p:cNvSpPr/>
          <p:nvPr/>
        </p:nvSpPr>
        <p:spPr>
          <a:xfrm>
            <a:off x="13672852" y="2661010"/>
            <a:ext cx="24953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4</a:t>
            </a:r>
          </a:p>
        </p:txBody>
      </p:sp>
      <p:sp>
        <p:nvSpPr>
          <p:cNvPr id="330" name="Shape 330"/>
          <p:cNvSpPr/>
          <p:nvPr/>
        </p:nvSpPr>
        <p:spPr>
          <a:xfrm>
            <a:off x="13585352" y="26516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331" name="Shape 331"/>
          <p:cNvSpPr/>
          <p:nvPr/>
        </p:nvSpPr>
        <p:spPr>
          <a:xfrm>
            <a:off x="3746816" y="5150210"/>
            <a:ext cx="24724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5</a:t>
            </a:r>
          </a:p>
        </p:txBody>
      </p:sp>
      <p:sp>
        <p:nvSpPr>
          <p:cNvPr id="332" name="Shape 332"/>
          <p:cNvSpPr/>
          <p:nvPr/>
        </p:nvSpPr>
        <p:spPr>
          <a:xfrm>
            <a:off x="3659315" y="51408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333" name="Shape 333"/>
          <p:cNvSpPr/>
          <p:nvPr/>
        </p:nvSpPr>
        <p:spPr>
          <a:xfrm>
            <a:off x="7905012" y="5150210"/>
            <a:ext cx="24701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6</a:t>
            </a:r>
          </a:p>
        </p:txBody>
      </p:sp>
      <p:sp>
        <p:nvSpPr>
          <p:cNvPr id="334" name="Shape 334"/>
          <p:cNvSpPr/>
          <p:nvPr/>
        </p:nvSpPr>
        <p:spPr>
          <a:xfrm>
            <a:off x="7817512" y="51408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335" name="Shape 335"/>
          <p:cNvSpPr/>
          <p:nvPr/>
        </p:nvSpPr>
        <p:spPr>
          <a:xfrm>
            <a:off x="12606118" y="5150210"/>
            <a:ext cx="23558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7</a:t>
            </a:r>
          </a:p>
        </p:txBody>
      </p:sp>
      <p:sp>
        <p:nvSpPr>
          <p:cNvPr id="336" name="Shape 336"/>
          <p:cNvSpPr/>
          <p:nvPr/>
        </p:nvSpPr>
        <p:spPr>
          <a:xfrm>
            <a:off x="12518618" y="5140852"/>
            <a:ext cx="389555"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337" name="Shape 337"/>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pic>
        <p:nvPicPr>
          <p:cNvPr id="338" name="furfur_wh.png"/>
          <p:cNvPicPr/>
          <p:nvPr/>
        </p:nvPicPr>
        <p:blipFill>
          <a:blip r:embed="rId3" cstate="email">
            <a:extLst>
              <a:ext uri="{28A0092B-C50C-407E-A947-70E740481C1C}">
                <a14:useLocalDpi xmlns:a14="http://schemas.microsoft.com/office/drawing/2010/main"/>
              </a:ext>
            </a:extLst>
          </a:blip>
          <a:srcRect/>
          <a:stretch>
            <a:fillRect/>
          </a:stretch>
        </p:blipFill>
        <p:spPr>
          <a:xfrm>
            <a:off x="337001" y="308705"/>
            <a:ext cx="1714686" cy="807832"/>
          </a:xfrm>
          <a:prstGeom prst="rect">
            <a:avLst/>
          </a:prstGeom>
          <a:ln w="12700">
            <a:miter lim="400000"/>
          </a:ln>
        </p:spPr>
      </p:pic>
      <p:sp>
        <p:nvSpPr>
          <p:cNvPr id="34" name="Shape 72"/>
          <p:cNvSpPr/>
          <p:nvPr/>
        </p:nvSpPr>
        <p:spPr>
          <a:xfrm>
            <a:off x="4706582" y="732630"/>
            <a:ext cx="6665617"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Content columns</a:t>
            </a:r>
            <a:endParaRPr lang="en-US" sz="6400" dirty="0">
              <a:solidFill>
                <a:srgbClr val="53D39C"/>
              </a:solidFill>
            </a:endParaRPr>
          </a:p>
        </p:txBody>
      </p:sp>
    </p:spTree>
    <p:extLst>
      <p:ext uri="{BB962C8B-B14F-4D97-AF65-F5344CB8AC3E}">
        <p14:creationId xmlns:p14="http://schemas.microsoft.com/office/powerpoint/2010/main" val="896779002"/>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7.png"/>
          <p:cNvPicPr/>
          <p:nvPr/>
        </p:nvPicPr>
        <p:blipFill>
          <a:blip r:embed="rId2">
            <a:alphaModFix amt="36000"/>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pic>
        <p:nvPicPr>
          <p:cNvPr id="20" name="lookatme-1.png" descr="lookatme-1.png"/>
          <p:cNvPicPr/>
          <p:nvPr/>
        </p:nvPicPr>
        <p:blipFill>
          <a:blip r:embed="rId3">
            <a:extLst/>
          </a:blip>
          <a:stretch>
            <a:fillRect/>
          </a:stretch>
        </p:blipFill>
        <p:spPr>
          <a:xfrm>
            <a:off x="942963" y="1763514"/>
            <a:ext cx="3592188" cy="576056"/>
          </a:xfrm>
          <a:prstGeom prst="rect">
            <a:avLst/>
          </a:prstGeom>
          <a:ln w="12700">
            <a:miter lim="400000"/>
          </a:ln>
        </p:spPr>
      </p:pic>
      <p:pic>
        <p:nvPicPr>
          <p:cNvPr id="21" name="wonder-1.png" descr="wonder-1.png"/>
          <p:cNvPicPr/>
          <p:nvPr/>
        </p:nvPicPr>
        <p:blipFill>
          <a:blip r:embed="rId4">
            <a:extLst/>
          </a:blip>
          <a:stretch>
            <a:fillRect/>
          </a:stretch>
        </p:blipFill>
        <p:spPr>
          <a:xfrm>
            <a:off x="12061275" y="1459697"/>
            <a:ext cx="2855864" cy="860883"/>
          </a:xfrm>
          <a:prstGeom prst="rect">
            <a:avLst/>
          </a:prstGeom>
          <a:ln w="12700">
            <a:miter lim="400000"/>
          </a:ln>
        </p:spPr>
      </p:pic>
      <p:pic>
        <p:nvPicPr>
          <p:cNvPr id="23" name="logo2-1.png" descr="logo2-1.png"/>
          <p:cNvPicPr/>
          <p:nvPr/>
        </p:nvPicPr>
        <p:blipFill>
          <a:blip r:embed="rId5" cstate="email">
            <a:extLst>
              <a:ext uri="{28A0092B-C50C-407E-A947-70E740481C1C}">
                <a14:useLocalDpi xmlns:a14="http://schemas.microsoft.com/office/drawing/2010/main"/>
              </a:ext>
            </a:extLst>
          </a:blip>
          <a:stretch>
            <a:fillRect/>
          </a:stretch>
        </p:blipFill>
        <p:spPr>
          <a:xfrm>
            <a:off x="11869967" y="6163994"/>
            <a:ext cx="3340080" cy="393129"/>
          </a:xfrm>
          <a:prstGeom prst="rect">
            <a:avLst/>
          </a:prstGeom>
          <a:ln w="12700">
            <a:miter lim="400000"/>
          </a:ln>
        </p:spPr>
      </p:pic>
      <p:sp>
        <p:nvSpPr>
          <p:cNvPr id="24" name="Shape 24"/>
          <p:cNvSpPr/>
          <p:nvPr/>
        </p:nvSpPr>
        <p:spPr>
          <a:xfrm>
            <a:off x="536128" y="2293085"/>
            <a:ext cx="4277032" cy="4026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90000"/>
              </a:lnSpc>
              <a:defRPr sz="1800"/>
            </a:pPr>
            <a:r>
              <a:rPr lang="en-US" sz="2200" dirty="0" smtClean="0">
                <a:solidFill>
                  <a:srgbClr val="FFFF00"/>
                </a:solidFill>
                <a:latin typeface="Proxima Nova Regular"/>
                <a:ea typeface="Proxima Nova Regular"/>
                <a:cs typeface="Proxima Nova Regular"/>
                <a:sym typeface="Proxima Nova Regular"/>
              </a:rPr>
              <a:t>Creative industry lab</a:t>
            </a:r>
            <a:endParaRPr sz="2200" dirty="0">
              <a:solidFill>
                <a:srgbClr val="FFFF00"/>
              </a:solidFill>
              <a:latin typeface="Proxima Nova Regular"/>
              <a:ea typeface="Proxima Nova Regular"/>
              <a:cs typeface="Proxima Nova Regular"/>
              <a:sym typeface="Proxima Nova Regular"/>
            </a:endParaRPr>
          </a:p>
        </p:txBody>
      </p:sp>
      <p:sp>
        <p:nvSpPr>
          <p:cNvPr id="25" name="Shape 25"/>
          <p:cNvSpPr/>
          <p:nvPr/>
        </p:nvSpPr>
        <p:spPr>
          <a:xfrm>
            <a:off x="1716113" y="6916710"/>
            <a:ext cx="1759454" cy="4026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defTabSz="457200">
              <a:lnSpc>
                <a:spcPct val="90000"/>
              </a:lnSpc>
              <a:defRPr sz="1800"/>
            </a:pPr>
            <a:r>
              <a:rPr lang="en-US" sz="2200" dirty="0" smtClean="0">
                <a:solidFill>
                  <a:srgbClr val="FFFF00"/>
                </a:solidFill>
                <a:latin typeface="Proxima Nova Regular"/>
                <a:ea typeface="Proxima Nova Regular"/>
                <a:cs typeface="Proxima Nova Regular"/>
                <a:sym typeface="Proxima Nova Regular"/>
              </a:rPr>
              <a:t>Street culture</a:t>
            </a:r>
            <a:endParaRPr sz="2200" dirty="0">
              <a:solidFill>
                <a:srgbClr val="FFFF00"/>
              </a:solidFill>
              <a:latin typeface="Proxima Nova Regular"/>
              <a:ea typeface="Proxima Nova Regular"/>
              <a:cs typeface="Proxima Nova Regular"/>
              <a:sym typeface="Proxima Nova Regular"/>
            </a:endParaRPr>
          </a:p>
        </p:txBody>
      </p:sp>
      <p:sp>
        <p:nvSpPr>
          <p:cNvPr id="26" name="Shape 26"/>
          <p:cNvSpPr/>
          <p:nvPr/>
        </p:nvSpPr>
        <p:spPr>
          <a:xfrm>
            <a:off x="12910383" y="2305783"/>
            <a:ext cx="1157648" cy="4026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defTabSz="457200">
              <a:lnSpc>
                <a:spcPct val="90000"/>
              </a:lnSpc>
              <a:defRPr sz="1800"/>
            </a:pPr>
            <a:r>
              <a:rPr lang="en-US" sz="2200" dirty="0" smtClean="0">
                <a:solidFill>
                  <a:srgbClr val="FFFF00"/>
                </a:solidFill>
                <a:latin typeface="Proxima Nova Regular"/>
                <a:ea typeface="Proxima Nova Regular"/>
                <a:cs typeface="Proxima Nova Regular"/>
                <a:sym typeface="Proxima Nova Regular"/>
              </a:rPr>
              <a:t>Riot girls</a:t>
            </a:r>
            <a:endParaRPr sz="2200" dirty="0">
              <a:solidFill>
                <a:srgbClr val="FFFF00"/>
              </a:solidFill>
              <a:latin typeface="Proxima Nova Regular"/>
              <a:ea typeface="Proxima Nova Regular"/>
              <a:cs typeface="Proxima Nova Regular"/>
              <a:sym typeface="Proxima Nova Regular"/>
            </a:endParaRPr>
          </a:p>
        </p:txBody>
      </p:sp>
      <p:pic>
        <p:nvPicPr>
          <p:cNvPr id="27" name="furfur_wh.png"/>
          <p:cNvPicPr/>
          <p:nvPr/>
        </p:nvPicPr>
        <p:blipFill>
          <a:blip r:embed="rId6" cstate="email">
            <a:extLst>
              <a:ext uri="{28A0092B-C50C-407E-A947-70E740481C1C}">
                <a14:useLocalDpi xmlns:a14="http://schemas.microsoft.com/office/drawing/2010/main"/>
              </a:ext>
            </a:extLst>
          </a:blip>
          <a:srcRect/>
          <a:stretch>
            <a:fillRect/>
          </a:stretch>
        </p:blipFill>
        <p:spPr>
          <a:xfrm>
            <a:off x="1487658" y="5979326"/>
            <a:ext cx="2316679" cy="1070547"/>
          </a:xfrm>
          <a:prstGeom prst="rect">
            <a:avLst/>
          </a:prstGeom>
          <a:ln w="12700">
            <a:miter lim="400000"/>
          </a:ln>
        </p:spPr>
      </p:pic>
      <p:sp>
        <p:nvSpPr>
          <p:cNvPr id="28" name="Shape 28"/>
          <p:cNvSpPr/>
          <p:nvPr/>
        </p:nvSpPr>
        <p:spPr>
          <a:xfrm flipV="1">
            <a:off x="5409827" y="-101174"/>
            <a:ext cx="1" cy="9519777"/>
          </a:xfrm>
          <a:prstGeom prst="line">
            <a:avLst/>
          </a:prstGeom>
          <a:ln w="127000">
            <a:solidFill>
              <a:srgbClr val="4EEEAC"/>
            </a:solidFill>
          </a:ln>
        </p:spPr>
        <p:txBody>
          <a:bodyPr lIns="0" tIns="0" rIns="0" bIns="0"/>
          <a:lstStyle/>
          <a:p>
            <a:pPr lvl="0" algn="l" defTabSz="457200">
              <a:defRPr sz="1200"/>
            </a:pPr>
            <a:endParaRPr/>
          </a:p>
        </p:txBody>
      </p:sp>
      <p:sp>
        <p:nvSpPr>
          <p:cNvPr id="29" name="Shape 29"/>
          <p:cNvSpPr/>
          <p:nvPr/>
        </p:nvSpPr>
        <p:spPr>
          <a:xfrm flipV="1">
            <a:off x="10858998" y="-274602"/>
            <a:ext cx="1" cy="9693205"/>
          </a:xfrm>
          <a:prstGeom prst="line">
            <a:avLst/>
          </a:prstGeom>
          <a:ln w="127000">
            <a:solidFill>
              <a:srgbClr val="4EEEAC"/>
            </a:solidFill>
          </a:ln>
        </p:spPr>
        <p:txBody>
          <a:bodyPr lIns="0" tIns="0" rIns="0" bIns="0"/>
          <a:lstStyle/>
          <a:p>
            <a:pPr lvl="0" algn="l" defTabSz="457200">
              <a:defRPr sz="1200"/>
            </a:pPr>
            <a:endParaRPr/>
          </a:p>
        </p:txBody>
      </p:sp>
      <p:sp>
        <p:nvSpPr>
          <p:cNvPr id="30" name="Shape 30"/>
          <p:cNvSpPr/>
          <p:nvPr/>
        </p:nvSpPr>
        <p:spPr>
          <a:xfrm flipV="1">
            <a:off x="-619843" y="4523968"/>
            <a:ext cx="17161915" cy="1"/>
          </a:xfrm>
          <a:prstGeom prst="line">
            <a:avLst/>
          </a:prstGeom>
          <a:ln w="127000">
            <a:solidFill>
              <a:srgbClr val="4EEEAC"/>
            </a:solidFill>
          </a:ln>
        </p:spPr>
        <p:txBody>
          <a:bodyPr lIns="0" tIns="0" rIns="0" bIns="0"/>
          <a:lstStyle/>
          <a:p>
            <a:pPr lvl="0" algn="l" defTabSz="457200">
              <a:defRPr sz="1200"/>
            </a:pPr>
            <a:endParaRPr/>
          </a:p>
        </p:txBody>
      </p:sp>
      <p:sp>
        <p:nvSpPr>
          <p:cNvPr id="31" name="Shape 31"/>
          <p:cNvSpPr/>
          <p:nvPr/>
        </p:nvSpPr>
        <p:spPr>
          <a:xfrm>
            <a:off x="-619843" y="66268"/>
            <a:ext cx="6035026" cy="1"/>
          </a:xfrm>
          <a:prstGeom prst="line">
            <a:avLst/>
          </a:prstGeom>
          <a:ln w="127000">
            <a:solidFill>
              <a:srgbClr val="4EEEAC"/>
            </a:solidFill>
          </a:ln>
        </p:spPr>
        <p:txBody>
          <a:bodyPr lIns="0" tIns="0" rIns="0" bIns="0"/>
          <a:lstStyle/>
          <a:p>
            <a:pPr lvl="0" algn="l" defTabSz="457200">
              <a:defRPr sz="1200"/>
            </a:pPr>
            <a:endParaRPr/>
          </a:p>
        </p:txBody>
      </p:sp>
      <p:sp>
        <p:nvSpPr>
          <p:cNvPr id="32" name="Shape 32"/>
          <p:cNvSpPr/>
          <p:nvPr/>
        </p:nvSpPr>
        <p:spPr>
          <a:xfrm flipV="1">
            <a:off x="-619843" y="9083268"/>
            <a:ext cx="17161915" cy="1"/>
          </a:xfrm>
          <a:prstGeom prst="line">
            <a:avLst/>
          </a:prstGeom>
          <a:ln w="114300">
            <a:solidFill>
              <a:srgbClr val="4EEEAC"/>
            </a:solidFill>
          </a:ln>
        </p:spPr>
        <p:txBody>
          <a:bodyPr lIns="0" tIns="0" rIns="0" bIns="0"/>
          <a:lstStyle/>
          <a:p>
            <a:pPr lvl="0" algn="l" defTabSz="457200">
              <a:defRPr sz="1200"/>
            </a:pPr>
            <a:endParaRPr/>
          </a:p>
        </p:txBody>
      </p:sp>
      <p:sp>
        <p:nvSpPr>
          <p:cNvPr id="33" name="Shape 33"/>
          <p:cNvSpPr/>
          <p:nvPr/>
        </p:nvSpPr>
        <p:spPr>
          <a:xfrm flipV="1">
            <a:off x="63126" y="-274602"/>
            <a:ext cx="1" cy="9693205"/>
          </a:xfrm>
          <a:prstGeom prst="line">
            <a:avLst/>
          </a:prstGeom>
          <a:ln w="127000">
            <a:solidFill>
              <a:srgbClr val="4EEEAC"/>
            </a:solidFill>
          </a:ln>
        </p:spPr>
        <p:txBody>
          <a:bodyPr lIns="0" tIns="0" rIns="0" bIns="0"/>
          <a:lstStyle/>
          <a:p>
            <a:pPr lvl="0" algn="l" defTabSz="457200">
              <a:defRPr sz="1200"/>
            </a:pPr>
            <a:endParaRPr/>
          </a:p>
        </p:txBody>
      </p:sp>
      <p:sp>
        <p:nvSpPr>
          <p:cNvPr id="34" name="Shape 34"/>
          <p:cNvSpPr/>
          <p:nvPr/>
        </p:nvSpPr>
        <p:spPr>
          <a:xfrm flipV="1">
            <a:off x="16194445" y="-274602"/>
            <a:ext cx="1" cy="9693205"/>
          </a:xfrm>
          <a:prstGeom prst="line">
            <a:avLst/>
          </a:prstGeom>
          <a:ln w="127000">
            <a:solidFill>
              <a:srgbClr val="4EEEAC"/>
            </a:solidFill>
          </a:ln>
        </p:spPr>
        <p:txBody>
          <a:bodyPr lIns="0" tIns="0" rIns="0" bIns="0"/>
          <a:lstStyle/>
          <a:p>
            <a:pPr lvl="0" algn="l" defTabSz="457200">
              <a:defRPr sz="1200"/>
            </a:pPr>
            <a:endParaRPr/>
          </a:p>
        </p:txBody>
      </p:sp>
      <p:sp>
        <p:nvSpPr>
          <p:cNvPr id="36" name="Shape 36"/>
          <p:cNvSpPr/>
          <p:nvPr/>
        </p:nvSpPr>
        <p:spPr>
          <a:xfrm>
            <a:off x="11426890" y="6700291"/>
            <a:ext cx="4277033" cy="4026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90000"/>
              </a:lnSpc>
              <a:defRPr sz="1800"/>
            </a:pPr>
            <a:r>
              <a:rPr lang="en-US" sz="2200" dirty="0" smtClean="0">
                <a:solidFill>
                  <a:srgbClr val="FFFF00"/>
                </a:solidFill>
                <a:latin typeface="Proxima Nova Regular"/>
                <a:ea typeface="Proxima Nova Regular"/>
                <a:cs typeface="Proxima Nova Regular"/>
                <a:sym typeface="Proxima Nova Regular"/>
              </a:rPr>
              <a:t>Modern and active moms club</a:t>
            </a:r>
            <a:endParaRPr sz="2200" dirty="0">
              <a:solidFill>
                <a:srgbClr val="FFFF00"/>
              </a:solidFill>
              <a:latin typeface="Proxima Nova Regular"/>
              <a:ea typeface="Proxima Nova Regular"/>
              <a:cs typeface="Proxima Nova Regular"/>
              <a:sym typeface="Proxima Nova Regular"/>
            </a:endParaRPr>
          </a:p>
        </p:txBody>
      </p:sp>
      <p:sp>
        <p:nvSpPr>
          <p:cNvPr id="37" name="Shape 37"/>
          <p:cNvSpPr/>
          <p:nvPr/>
        </p:nvSpPr>
        <p:spPr>
          <a:xfrm>
            <a:off x="10860957" y="66268"/>
            <a:ext cx="6035026" cy="1"/>
          </a:xfrm>
          <a:prstGeom prst="line">
            <a:avLst/>
          </a:prstGeom>
          <a:ln w="127000">
            <a:solidFill>
              <a:srgbClr val="4EEEAC"/>
            </a:solidFill>
          </a:ln>
        </p:spPr>
        <p:txBody>
          <a:bodyPr lIns="0" tIns="0" rIns="0" bIns="0"/>
          <a:lstStyle/>
          <a:p>
            <a:pPr lvl="0" algn="l" defTabSz="457200">
              <a:defRPr sz="1200"/>
            </a:pPr>
            <a:endParaRPr/>
          </a:p>
        </p:txBody>
      </p:sp>
      <p:sp>
        <p:nvSpPr>
          <p:cNvPr id="38" name="Shape 38"/>
          <p:cNvSpPr/>
          <p:nvPr/>
        </p:nvSpPr>
        <p:spPr>
          <a:xfrm>
            <a:off x="6015360" y="1916201"/>
            <a:ext cx="4323309" cy="764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4300">
                <a:solidFill>
                  <a:srgbClr val="FFFFF7"/>
                </a:solidFill>
                <a:latin typeface="Proxima Nova Black"/>
                <a:ea typeface="Proxima Nova Black"/>
                <a:cs typeface="Proxima Nova Black"/>
                <a:sym typeface="Proxima Nova Black"/>
              </a:defRPr>
            </a:lvl1pPr>
          </a:lstStyle>
          <a:p>
            <a:pPr lvl="0">
              <a:defRPr sz="1800">
                <a:solidFill>
                  <a:srgbClr val="000000"/>
                </a:solidFill>
              </a:defRPr>
            </a:pPr>
            <a:r>
              <a:rPr sz="4300">
                <a:solidFill>
                  <a:srgbClr val="FFFFF7"/>
                </a:solidFill>
              </a:rPr>
              <a:t>LOOK AT MEDIA</a:t>
            </a:r>
          </a:p>
        </p:txBody>
      </p:sp>
      <p:sp>
        <p:nvSpPr>
          <p:cNvPr id="39" name="Shape 39"/>
          <p:cNvSpPr/>
          <p:nvPr/>
        </p:nvSpPr>
        <p:spPr>
          <a:xfrm flipV="1">
            <a:off x="-619843" y="66268"/>
            <a:ext cx="17161915" cy="1"/>
          </a:xfrm>
          <a:prstGeom prst="line">
            <a:avLst/>
          </a:prstGeom>
          <a:ln w="127000">
            <a:solidFill>
              <a:srgbClr val="4EEEAC"/>
            </a:solidFill>
          </a:ln>
        </p:spPr>
        <p:txBody>
          <a:bodyPr lIns="0" tIns="0" rIns="0" bIns="0"/>
          <a:lstStyle/>
          <a:p>
            <a:pPr lvl="0" algn="l" defTabSz="457200">
              <a:defRPr sz="1200"/>
            </a:pPr>
            <a:endParaRPr/>
          </a:p>
        </p:txBody>
      </p:sp>
      <p:sp>
        <p:nvSpPr>
          <p:cNvPr id="40" name="Shape 40"/>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pic>
        <p:nvPicPr>
          <p:cNvPr id="41" name="Village-1.png" descr="Village-1.png"/>
          <p:cNvPicPr/>
          <p:nvPr/>
        </p:nvPicPr>
        <p:blipFill>
          <a:blip r:embed="rId7" cstate="email">
            <a:extLst>
              <a:ext uri="{28A0092B-C50C-407E-A947-70E740481C1C}">
                <a14:useLocalDpi xmlns:a14="http://schemas.microsoft.com/office/drawing/2010/main"/>
              </a:ext>
            </a:extLst>
          </a:blip>
          <a:stretch>
            <a:fillRect/>
          </a:stretch>
        </p:blipFill>
        <p:spPr>
          <a:xfrm>
            <a:off x="6981379" y="5979326"/>
            <a:ext cx="2397862" cy="880955"/>
          </a:xfrm>
          <a:prstGeom prst="rect">
            <a:avLst/>
          </a:prstGeom>
          <a:ln w="12700">
            <a:miter lim="400000"/>
          </a:ln>
        </p:spPr>
      </p:pic>
      <p:sp>
        <p:nvSpPr>
          <p:cNvPr id="42" name="Shape 35"/>
          <p:cNvSpPr/>
          <p:nvPr/>
        </p:nvSpPr>
        <p:spPr>
          <a:xfrm>
            <a:off x="6041794" y="6828959"/>
            <a:ext cx="4277032" cy="4026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90000"/>
              </a:lnSpc>
              <a:defRPr sz="22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lang="en-US" sz="2200" dirty="0" smtClean="0">
                <a:solidFill>
                  <a:srgbClr val="FFFF00"/>
                </a:solidFill>
              </a:rPr>
              <a:t>Site about big cities life</a:t>
            </a:r>
            <a:endParaRPr lang="ru-RU" sz="2200" dirty="0" smtClean="0">
              <a:solidFill>
                <a:srgbClr val="FFFF00"/>
              </a:solidFill>
            </a:endParaRP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14.jpg"/>
          <p:cNvPicPr/>
          <p:nvPr/>
        </p:nvPicPr>
        <p:blipFill>
          <a:blip r:embed="rId2">
            <a:extLst/>
          </a:blip>
          <a:stretch>
            <a:fillRect/>
          </a:stretch>
        </p:blipFill>
        <p:spPr>
          <a:xfrm>
            <a:off x="0" y="0"/>
            <a:ext cx="16256000" cy="9144000"/>
          </a:xfrm>
          <a:prstGeom prst="rect">
            <a:avLst/>
          </a:prstGeom>
          <a:ln w="12700">
            <a:miter lim="400000"/>
          </a:ln>
        </p:spPr>
      </p:pic>
      <p:sp>
        <p:nvSpPr>
          <p:cNvPr id="341" name="Shape 341"/>
          <p:cNvSpPr/>
          <p:nvPr/>
        </p:nvSpPr>
        <p:spPr>
          <a:xfrm>
            <a:off x="2841625" y="4653717"/>
            <a:ext cx="10343655" cy="12998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120000"/>
              </a:lnSpc>
              <a:defRPr sz="1800"/>
            </a:pPr>
            <a:r>
              <a:rPr lang="en-US" sz="2200" dirty="0" smtClean="0">
                <a:solidFill>
                  <a:srgbClr val="FFFFFF"/>
                </a:solidFill>
                <a:latin typeface="Proxima Nova Regular"/>
                <a:ea typeface="Proxima Nova Regular"/>
                <a:cs typeface="Proxima Nova Regular"/>
                <a:sym typeface="Proxima Nova Regular"/>
              </a:rPr>
              <a:t>Young trendy women and men aged from</a:t>
            </a:r>
            <a:r>
              <a:rPr sz="2200" dirty="0" smtClean="0">
                <a:solidFill>
                  <a:srgbClr val="FFFFFF"/>
                </a:solidFill>
                <a:latin typeface="Proxima Nova Regular"/>
                <a:ea typeface="Proxima Nova Regular"/>
                <a:cs typeface="Proxima Nova Regular"/>
                <a:sym typeface="Proxima Nova Regular"/>
              </a:rPr>
              <a:t> </a:t>
            </a:r>
            <a:r>
              <a:rPr sz="2200" dirty="0">
                <a:solidFill>
                  <a:srgbClr val="FFFFFF"/>
                </a:solidFill>
                <a:latin typeface="Proxima Nova Regular"/>
                <a:ea typeface="Proxima Nova Regular"/>
                <a:cs typeface="Proxima Nova Regular"/>
                <a:sym typeface="Proxima Nova Regular"/>
              </a:rPr>
              <a:t>18 </a:t>
            </a:r>
            <a:r>
              <a:rPr lang="en-US" sz="2200" dirty="0" smtClean="0">
                <a:solidFill>
                  <a:srgbClr val="FFFFFF"/>
                </a:solidFill>
                <a:latin typeface="Proxima Nova Regular"/>
                <a:ea typeface="Proxima Nova Regular"/>
                <a:cs typeface="Proxima Nova Regular"/>
                <a:sym typeface="Proxima Nova Regular"/>
              </a:rPr>
              <a:t>to </a:t>
            </a:r>
            <a:r>
              <a:rPr sz="2200" dirty="0" smtClean="0">
                <a:solidFill>
                  <a:srgbClr val="FFFFFF"/>
                </a:solidFill>
                <a:latin typeface="Proxima Nova Regular"/>
                <a:ea typeface="Proxima Nova Regular"/>
                <a:cs typeface="Proxima Nova Regular"/>
                <a:sym typeface="Proxima Nova Regular"/>
              </a:rPr>
              <a:t>3</a:t>
            </a:r>
            <a:r>
              <a:rPr lang="en-US" sz="2200" dirty="0" smtClean="0">
                <a:solidFill>
                  <a:srgbClr val="FFFFFF"/>
                </a:solidFill>
                <a:latin typeface="Proxima Nova Regular"/>
                <a:ea typeface="Proxima Nova Regular"/>
                <a:cs typeface="Proxima Nova Regular"/>
                <a:sym typeface="Proxima Nova Regular"/>
              </a:rPr>
              <a:t>4</a:t>
            </a:r>
            <a:r>
              <a:rPr sz="2200" dirty="0" smtClean="0">
                <a:solidFill>
                  <a:srgbClr val="FFFFFF"/>
                </a:solidFill>
                <a:latin typeface="Proxima Nova Regular"/>
                <a:ea typeface="Proxima Nova Regular"/>
                <a:cs typeface="Proxima Nova Regular"/>
                <a:sym typeface="Proxima Nova Regular"/>
              </a:rPr>
              <a:t> </a:t>
            </a:r>
            <a:r>
              <a:rPr lang="en-US" sz="2200" dirty="0" smtClean="0">
                <a:solidFill>
                  <a:srgbClr val="FFFFFF"/>
                </a:solidFill>
                <a:latin typeface="Proxima Nova Regular"/>
                <a:ea typeface="Proxima Nova Regular"/>
                <a:cs typeface="Proxima Nova Regular"/>
                <a:sym typeface="Proxima Nova Regular"/>
              </a:rPr>
              <a:t>years old</a:t>
            </a:r>
            <a:r>
              <a:rPr sz="2200" dirty="0" smtClean="0">
                <a:solidFill>
                  <a:srgbClr val="FFFFFF"/>
                </a:solidFill>
                <a:latin typeface="Proxima Nova Regular"/>
                <a:ea typeface="Proxima Nova Regular"/>
                <a:cs typeface="Proxima Nova Regular"/>
                <a:sym typeface="Proxima Nova Regular"/>
              </a:rPr>
              <a:t>.</a:t>
            </a:r>
            <a:r>
              <a:rPr lang="en-US" sz="2200" dirty="0" smtClean="0">
                <a:solidFill>
                  <a:srgbClr val="FFFFFF"/>
                </a:solidFill>
                <a:latin typeface="Proxima Nova Regular"/>
                <a:ea typeface="Proxima Nova Regular"/>
                <a:cs typeface="Proxima Nova Regular"/>
                <a:sym typeface="Proxima Nova Regular"/>
              </a:rPr>
              <a:t> The majority of them have permanent work</a:t>
            </a:r>
            <a:r>
              <a:rPr lang="ru-RU" sz="2200" dirty="0" smtClean="0">
                <a:solidFill>
                  <a:srgbClr val="FFFFFF"/>
                </a:solidFill>
                <a:latin typeface="Proxima Nova Regular"/>
                <a:ea typeface="Proxima Nova Regular"/>
                <a:cs typeface="Proxima Nova Regular"/>
                <a:sym typeface="Proxima Nova Regular"/>
              </a:rPr>
              <a:t> </a:t>
            </a:r>
            <a:r>
              <a:rPr lang="en-US" sz="2200" dirty="0" smtClean="0">
                <a:solidFill>
                  <a:srgbClr val="FFFFFF"/>
                </a:solidFill>
                <a:latin typeface="Proxima Nova Regular"/>
                <a:ea typeface="Proxima Nova Regular"/>
                <a:cs typeface="Proxima Nova Regular"/>
                <a:sym typeface="Proxima Nova Regular"/>
              </a:rPr>
              <a:t>and long-standing life views. They dress with care and mind what happens all around</a:t>
            </a:r>
            <a:r>
              <a:rPr sz="2200" dirty="0" smtClean="0">
                <a:solidFill>
                  <a:srgbClr val="FFFFFF"/>
                </a:solidFill>
                <a:latin typeface="Proxima Nova Regular"/>
                <a:ea typeface="Proxima Nova Regular"/>
                <a:cs typeface="Proxima Nova Regular"/>
                <a:sym typeface="Proxima Nova Regular"/>
              </a:rPr>
              <a:t>. </a:t>
            </a:r>
            <a:r>
              <a:rPr lang="en-US" sz="2200" dirty="0" smtClean="0">
                <a:solidFill>
                  <a:srgbClr val="FFFFFF"/>
                </a:solidFill>
                <a:latin typeface="Proxima Nova Regular"/>
                <a:ea typeface="Proxima Nova Regular"/>
                <a:cs typeface="Proxima Nova Regular"/>
                <a:sym typeface="Proxima Nova Regular"/>
              </a:rPr>
              <a:t>They travel a lot and have wide friend circle</a:t>
            </a:r>
            <a:endParaRPr sz="2200" dirty="0">
              <a:solidFill>
                <a:srgbClr val="FFFFFF"/>
              </a:solidFill>
              <a:latin typeface="Proxima Nova Regular"/>
              <a:ea typeface="Proxima Nova Regular"/>
              <a:cs typeface="Proxima Nova Regular"/>
              <a:sym typeface="Proxima Nova Regular"/>
            </a:endParaRPr>
          </a:p>
        </p:txBody>
      </p:sp>
      <p:sp>
        <p:nvSpPr>
          <p:cNvPr id="342" name="Shape 342"/>
          <p:cNvSpPr/>
          <p:nvPr/>
        </p:nvSpPr>
        <p:spPr>
          <a:xfrm>
            <a:off x="5706446" y="6842231"/>
            <a:ext cx="5016756"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6200" dirty="0" smtClean="0">
                <a:solidFill>
                  <a:srgbClr val="45D399"/>
                </a:solidFill>
              </a:rPr>
              <a:t>18-34 </a:t>
            </a:r>
            <a:r>
              <a:rPr lang="en-US" sz="6200" dirty="0" smtClean="0">
                <a:solidFill>
                  <a:srgbClr val="45D399"/>
                </a:solidFill>
              </a:rPr>
              <a:t>YEARS</a:t>
            </a:r>
            <a:endParaRPr sz="6200" dirty="0">
              <a:solidFill>
                <a:srgbClr val="45D399"/>
              </a:solidFill>
            </a:endParaRPr>
          </a:p>
        </p:txBody>
      </p:sp>
      <p:sp>
        <p:nvSpPr>
          <p:cNvPr id="343" name="Shape 343"/>
          <p:cNvSpPr/>
          <p:nvPr/>
        </p:nvSpPr>
        <p:spPr>
          <a:xfrm>
            <a:off x="6884812" y="7757750"/>
            <a:ext cx="2448467" cy="3180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90000"/>
              </a:lnSpc>
              <a:defRPr sz="1600" b="1">
                <a:solidFill>
                  <a:srgbClr val="FAFEFF"/>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600" b="1" dirty="0" smtClean="0">
                <a:solidFill>
                  <a:srgbClr val="FAFEFF"/>
                </a:solidFill>
              </a:rPr>
              <a:t>THE CORE AUDIENCE</a:t>
            </a:r>
            <a:endParaRPr sz="1600" b="1" dirty="0">
              <a:solidFill>
                <a:srgbClr val="FAFEFF"/>
              </a:solidFill>
            </a:endParaRPr>
          </a:p>
        </p:txBody>
      </p:sp>
      <p:pic>
        <p:nvPicPr>
          <p:cNvPr id="344" name="furfur-1.png" descr="furfur-1.png"/>
          <p:cNvPicPr/>
          <p:nvPr/>
        </p:nvPicPr>
        <p:blipFill>
          <a:blip r:embed="rId3" cstate="email">
            <a:extLst>
              <a:ext uri="{28A0092B-C50C-407E-A947-70E740481C1C}">
                <a14:useLocalDpi xmlns:a14="http://schemas.microsoft.com/office/drawing/2010/main"/>
              </a:ext>
            </a:extLst>
          </a:blip>
          <a:stretch>
            <a:fillRect/>
          </a:stretch>
        </p:blipFill>
        <p:spPr>
          <a:xfrm>
            <a:off x="14897100" y="8604250"/>
            <a:ext cx="1152525" cy="303213"/>
          </a:xfrm>
          <a:prstGeom prst="rect">
            <a:avLst/>
          </a:prstGeom>
          <a:ln w="12700">
            <a:miter lim="400000"/>
          </a:ln>
        </p:spPr>
      </p:pic>
      <p:sp>
        <p:nvSpPr>
          <p:cNvPr id="345" name="Shape 345"/>
          <p:cNvSpPr/>
          <p:nvPr/>
        </p:nvSpPr>
        <p:spPr>
          <a:xfrm>
            <a:off x="6235304" y="700752"/>
            <a:ext cx="3705730"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Audience</a:t>
            </a:r>
            <a:endParaRPr sz="6400" dirty="0">
              <a:solidFill>
                <a:srgbClr val="53D39C"/>
              </a:solidFill>
            </a:endParaRPr>
          </a:p>
        </p:txBody>
      </p:sp>
      <p:pic>
        <p:nvPicPr>
          <p:cNvPr id="346" name="fur1.png"/>
          <p:cNvPicPr/>
          <p:nvPr/>
        </p:nvPicPr>
        <p:blipFill>
          <a:blip r:embed="rId4" cstate="email">
            <a:extLst>
              <a:ext uri="{28A0092B-C50C-407E-A947-70E740481C1C}">
                <a14:useLocalDpi xmlns:a14="http://schemas.microsoft.com/office/drawing/2010/main"/>
              </a:ext>
            </a:extLst>
          </a:blip>
          <a:stretch>
            <a:fillRect/>
          </a:stretch>
        </p:blipFill>
        <p:spPr>
          <a:xfrm>
            <a:off x="9468395" y="2398909"/>
            <a:ext cx="1486292" cy="1486292"/>
          </a:xfrm>
          <a:prstGeom prst="rect">
            <a:avLst/>
          </a:prstGeom>
          <a:ln w="12700">
            <a:miter lim="400000"/>
          </a:ln>
        </p:spPr>
      </p:pic>
      <p:pic>
        <p:nvPicPr>
          <p:cNvPr id="347" name="fur2.png"/>
          <p:cNvPicPr/>
          <p:nvPr/>
        </p:nvPicPr>
        <p:blipFill>
          <a:blip r:embed="rId5" cstate="email">
            <a:extLst>
              <a:ext uri="{28A0092B-C50C-407E-A947-70E740481C1C}">
                <a14:useLocalDpi xmlns:a14="http://schemas.microsoft.com/office/drawing/2010/main"/>
              </a:ext>
            </a:extLst>
          </a:blip>
          <a:stretch>
            <a:fillRect/>
          </a:stretch>
        </p:blipFill>
        <p:spPr>
          <a:xfrm>
            <a:off x="7384854" y="2398909"/>
            <a:ext cx="1486292" cy="1486292"/>
          </a:xfrm>
          <a:prstGeom prst="rect">
            <a:avLst/>
          </a:prstGeom>
          <a:ln w="12700">
            <a:miter lim="400000"/>
          </a:ln>
        </p:spPr>
      </p:pic>
      <p:pic>
        <p:nvPicPr>
          <p:cNvPr id="348" name="fur3.png"/>
          <p:cNvPicPr/>
          <p:nvPr/>
        </p:nvPicPr>
        <p:blipFill>
          <a:blip r:embed="rId6">
            <a:extLst>
              <a:ext uri="{28A0092B-C50C-407E-A947-70E740481C1C}">
                <a14:useLocalDpi xmlns:a14="http://schemas.microsoft.com/office/drawing/2010/main"/>
              </a:ext>
            </a:extLst>
          </a:blip>
          <a:stretch>
            <a:fillRect/>
          </a:stretch>
        </p:blipFill>
        <p:spPr>
          <a:xfrm>
            <a:off x="5311475" y="2398909"/>
            <a:ext cx="1486292" cy="1486292"/>
          </a:xfrm>
          <a:prstGeom prst="rect">
            <a:avLst/>
          </a:prstGeom>
          <a:ln w="12700">
            <a:miter lim="400000"/>
          </a:ln>
        </p:spPr>
      </p:pic>
      <p:sp>
        <p:nvSpPr>
          <p:cNvPr id="349" name="Shape 349"/>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350" name="Shape 350"/>
          <p:cNvSpPr/>
          <p:nvPr/>
        </p:nvSpPr>
        <p:spPr>
          <a:xfrm>
            <a:off x="5218503" y="2316099"/>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351" name="Shape 351"/>
          <p:cNvSpPr/>
          <p:nvPr/>
        </p:nvSpPr>
        <p:spPr>
          <a:xfrm>
            <a:off x="7302044" y="2316099"/>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352" name="Shape 352"/>
          <p:cNvSpPr/>
          <p:nvPr/>
        </p:nvSpPr>
        <p:spPr>
          <a:xfrm>
            <a:off x="9385585" y="2316099"/>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pic>
        <p:nvPicPr>
          <p:cNvPr id="353" name="furfur_wh.png"/>
          <p:cNvPicPr/>
          <p:nvPr/>
        </p:nvPicPr>
        <p:blipFill>
          <a:blip r:embed="rId7" cstate="email">
            <a:extLst>
              <a:ext uri="{28A0092B-C50C-407E-A947-70E740481C1C}">
                <a14:useLocalDpi xmlns:a14="http://schemas.microsoft.com/office/drawing/2010/main"/>
              </a:ext>
            </a:extLst>
          </a:blip>
          <a:srcRect/>
          <a:stretch>
            <a:fillRect/>
          </a:stretch>
        </p:blipFill>
        <p:spPr>
          <a:xfrm>
            <a:off x="337001" y="308705"/>
            <a:ext cx="1714686" cy="807832"/>
          </a:xfrm>
          <a:prstGeom prst="rect">
            <a:avLst/>
          </a:prstGeom>
          <a:ln w="12700">
            <a:miter lim="400000"/>
          </a:ln>
        </p:spPr>
      </p:pic>
    </p:spTree>
    <p:extLst>
      <p:ext uri="{BB962C8B-B14F-4D97-AF65-F5344CB8AC3E}">
        <p14:creationId xmlns:p14="http://schemas.microsoft.com/office/powerpoint/2010/main" val="2393341186"/>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14.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graphicFrame>
        <p:nvGraphicFramePr>
          <p:cNvPr id="124" name="Chart 124"/>
          <p:cNvGraphicFramePr/>
          <p:nvPr>
            <p:extLst>
              <p:ext uri="{D42A27DB-BD31-4B8C-83A1-F6EECF244321}">
                <p14:modId xmlns:p14="http://schemas.microsoft.com/office/powerpoint/2010/main" val="1614510654"/>
              </p:ext>
            </p:extLst>
          </p:nvPr>
        </p:nvGraphicFramePr>
        <p:xfrm>
          <a:off x="1456978" y="3200753"/>
          <a:ext cx="3489425" cy="3489425"/>
        </p:xfrm>
        <a:graphic>
          <a:graphicData uri="http://schemas.openxmlformats.org/drawingml/2006/chart">
            <c:chart xmlns:c="http://schemas.openxmlformats.org/drawingml/2006/chart" xmlns:r="http://schemas.openxmlformats.org/officeDocument/2006/relationships" r:id="rId3"/>
          </a:graphicData>
        </a:graphic>
      </p:graphicFrame>
      <p:sp>
        <p:nvSpPr>
          <p:cNvPr id="126" name="Shape 126"/>
          <p:cNvSpPr/>
          <p:nvPr/>
        </p:nvSpPr>
        <p:spPr>
          <a:xfrm>
            <a:off x="1686025" y="214232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Geo</a:t>
            </a:r>
            <a:endParaRPr sz="3700" b="1" dirty="0">
              <a:solidFill>
                <a:srgbClr val="FDFFF3"/>
              </a:solidFill>
            </a:endParaRPr>
          </a:p>
        </p:txBody>
      </p:sp>
      <p:graphicFrame>
        <p:nvGraphicFramePr>
          <p:cNvPr id="30" name="Диаграмма 29"/>
          <p:cNvGraphicFramePr/>
          <p:nvPr>
            <p:extLst>
              <p:ext uri="{D42A27DB-BD31-4B8C-83A1-F6EECF244321}">
                <p14:modId xmlns:p14="http://schemas.microsoft.com/office/powerpoint/2010/main" val="1740861234"/>
              </p:ext>
            </p:extLst>
          </p:nvPr>
        </p:nvGraphicFramePr>
        <p:xfrm>
          <a:off x="9432322" y="2028570"/>
          <a:ext cx="6403491" cy="52566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8" name="Chart 128"/>
          <p:cNvGraphicFramePr/>
          <p:nvPr>
            <p:extLst>
              <p:ext uri="{D42A27DB-BD31-4B8C-83A1-F6EECF244321}">
                <p14:modId xmlns:p14="http://schemas.microsoft.com/office/powerpoint/2010/main" val="513729342"/>
              </p:ext>
            </p:extLst>
          </p:nvPr>
        </p:nvGraphicFramePr>
        <p:xfrm>
          <a:off x="5676036" y="3200753"/>
          <a:ext cx="3489425" cy="3489425"/>
        </p:xfrm>
        <a:graphic>
          <a:graphicData uri="http://schemas.openxmlformats.org/drawingml/2006/chart">
            <c:chart xmlns:c="http://schemas.openxmlformats.org/drawingml/2006/chart" xmlns:r="http://schemas.openxmlformats.org/officeDocument/2006/relationships" r:id="rId5"/>
          </a:graphicData>
        </a:graphic>
      </p:graphicFrame>
      <p:sp>
        <p:nvSpPr>
          <p:cNvPr id="129" name="Shape 129"/>
          <p:cNvSpPr/>
          <p:nvPr/>
        </p:nvSpPr>
        <p:spPr>
          <a:xfrm>
            <a:off x="6271301" y="5771779"/>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010202"/>
                </a:solidFill>
                <a:latin typeface="Proxima Nova Regular"/>
                <a:ea typeface="Proxima Nova Regular"/>
                <a:cs typeface="Proxima Nova Regular"/>
                <a:sym typeface="Proxima Nova Regular"/>
              </a:defRPr>
            </a:lvl1pPr>
          </a:lstStyle>
          <a:p>
            <a:pPr lvl="0">
              <a:defRPr sz="1800" b="0" cap="none">
                <a:solidFill>
                  <a:srgbClr val="000000"/>
                </a:solidFill>
              </a:defRPr>
            </a:pPr>
            <a:r>
              <a:rPr sz="1300" b="1" cap="all" dirty="0">
                <a:solidFill>
                  <a:srgbClr val="010202"/>
                </a:solidFill>
              </a:rPr>
              <a:t>Работаю</a:t>
            </a:r>
          </a:p>
        </p:txBody>
      </p:sp>
      <p:sp>
        <p:nvSpPr>
          <p:cNvPr id="131" name="Shape 131"/>
          <p:cNvSpPr/>
          <p:nvPr/>
        </p:nvSpPr>
        <p:spPr>
          <a:xfrm>
            <a:off x="7468184" y="4162444"/>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sz="1300" b="1" cap="all" dirty="0"/>
              <a:t>Не работаю</a:t>
            </a:r>
          </a:p>
        </p:txBody>
      </p:sp>
      <p:sp>
        <p:nvSpPr>
          <p:cNvPr id="134" name="Shape 134"/>
          <p:cNvSpPr/>
          <p:nvPr/>
        </p:nvSpPr>
        <p:spPr>
          <a:xfrm>
            <a:off x="5924852" y="214232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Gender</a:t>
            </a:r>
            <a:endParaRPr sz="3700" b="1" dirty="0">
              <a:solidFill>
                <a:srgbClr val="FDFFF3"/>
              </a:solidFill>
            </a:endParaRPr>
          </a:p>
        </p:txBody>
      </p:sp>
      <p:sp>
        <p:nvSpPr>
          <p:cNvPr id="141" name="Shape 141"/>
          <p:cNvSpPr/>
          <p:nvPr/>
        </p:nvSpPr>
        <p:spPr>
          <a:xfrm>
            <a:off x="10816166" y="8368124"/>
            <a:ext cx="5015757" cy="4616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r" defTabSz="457200">
              <a:defRPr sz="1800"/>
            </a:pPr>
            <a:r>
              <a:rPr lang="en-US" sz="1200" dirty="0">
                <a:solidFill>
                  <a:srgbClr val="535353"/>
                </a:solidFill>
              </a:rPr>
              <a:t>TNS Gallup, Russia 0+, </a:t>
            </a:r>
            <a:r>
              <a:rPr lang="en-US" sz="1200" dirty="0">
                <a:solidFill>
                  <a:schemeClr val="tx1">
                    <a:lumMod val="65000"/>
                    <a:lumOff val="35000"/>
                  </a:schemeClr>
                </a:solidFill>
              </a:rPr>
              <a:t>December</a:t>
            </a:r>
            <a:r>
              <a:rPr lang="en-US" sz="1200" dirty="0">
                <a:solidFill>
                  <a:srgbClr val="535353"/>
                </a:solidFill>
              </a:rPr>
              <a:t> 2014</a:t>
            </a:r>
          </a:p>
          <a:p>
            <a:pPr lvl="0" algn="r" defTabSz="457200">
              <a:defRPr sz="1800"/>
            </a:pPr>
            <a:r>
              <a:rPr lang="en-US" sz="1200" dirty="0">
                <a:solidFill>
                  <a:srgbClr val="535353"/>
                </a:solidFill>
              </a:rPr>
              <a:t>Google Analytics, December 2014</a:t>
            </a:r>
            <a:endParaRPr lang="en-US" sz="1200" dirty="0">
              <a:solidFill>
                <a:srgbClr val="535353"/>
              </a:solidFill>
            </a:endParaRPr>
          </a:p>
        </p:txBody>
      </p:sp>
      <p:sp>
        <p:nvSpPr>
          <p:cNvPr id="143" name="Shape 143"/>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163" name="Shape 163"/>
          <p:cNvSpPr/>
          <p:nvPr/>
        </p:nvSpPr>
        <p:spPr>
          <a:xfrm>
            <a:off x="9934385" y="2177607"/>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lgn="l">
              <a:defRPr sz="1800" b="0">
                <a:solidFill>
                  <a:srgbClr val="000000"/>
                </a:solidFill>
              </a:defRPr>
            </a:pPr>
            <a:r>
              <a:rPr lang="en-US" sz="3700" b="1" dirty="0" smtClean="0">
                <a:solidFill>
                  <a:srgbClr val="FDFFF3"/>
                </a:solidFill>
              </a:rPr>
              <a:t>Age</a:t>
            </a:r>
            <a:endParaRPr sz="3700" b="1" dirty="0">
              <a:solidFill>
                <a:srgbClr val="FDFFF3"/>
              </a:solidFill>
            </a:endParaRPr>
          </a:p>
        </p:txBody>
      </p:sp>
      <p:sp>
        <p:nvSpPr>
          <p:cNvPr id="150" name="Shape 150"/>
          <p:cNvSpPr/>
          <p:nvPr/>
        </p:nvSpPr>
        <p:spPr>
          <a:xfrm>
            <a:off x="8953528" y="3553589"/>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sz="1200" b="0" cap="all" dirty="0">
                <a:solidFill>
                  <a:schemeClr val="tx1"/>
                </a:solidFill>
              </a:rPr>
              <a:t>12 — </a:t>
            </a:r>
            <a:r>
              <a:rPr sz="1200" b="0" cap="all" dirty="0" smtClean="0">
                <a:solidFill>
                  <a:schemeClr val="tx1"/>
                </a:solidFill>
              </a:rPr>
              <a:t>17</a:t>
            </a:r>
            <a:endParaRPr sz="1200" b="0" cap="all" dirty="0">
              <a:solidFill>
                <a:schemeClr val="tx1"/>
              </a:solidFill>
            </a:endParaRPr>
          </a:p>
        </p:txBody>
      </p:sp>
      <p:sp>
        <p:nvSpPr>
          <p:cNvPr id="39" name="Shape 150"/>
          <p:cNvSpPr/>
          <p:nvPr/>
        </p:nvSpPr>
        <p:spPr>
          <a:xfrm>
            <a:off x="8964824" y="5043685"/>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a:solidFill>
                  <a:schemeClr val="tx1"/>
                </a:solidFill>
              </a:rPr>
              <a:t>3</a:t>
            </a:r>
            <a:r>
              <a:rPr lang="ru-RU" sz="1200" dirty="0" smtClean="0">
                <a:solidFill>
                  <a:schemeClr val="tx1"/>
                </a:solidFill>
              </a:rPr>
              <a:t>5</a:t>
            </a:r>
            <a:r>
              <a:rPr sz="1200" cap="all" dirty="0" smtClean="0">
                <a:solidFill>
                  <a:schemeClr val="tx1"/>
                </a:solidFill>
              </a:rPr>
              <a:t> </a:t>
            </a:r>
            <a:r>
              <a:rPr sz="1200" cap="all" dirty="0">
                <a:solidFill>
                  <a:schemeClr val="tx1"/>
                </a:solidFill>
              </a:rPr>
              <a:t>— </a:t>
            </a:r>
            <a:r>
              <a:rPr lang="ru-RU" sz="1200" cap="none" dirty="0" smtClean="0">
                <a:solidFill>
                  <a:schemeClr val="tx1"/>
                </a:solidFill>
              </a:rPr>
              <a:t>4</a:t>
            </a:r>
            <a:r>
              <a:rPr lang="ru-RU" sz="1200" dirty="0" smtClean="0">
                <a:solidFill>
                  <a:schemeClr val="tx1"/>
                </a:solidFill>
              </a:rPr>
              <a:t>4</a:t>
            </a:r>
            <a:endParaRPr sz="1200" cap="all" dirty="0">
              <a:solidFill>
                <a:schemeClr val="tx1"/>
              </a:solidFill>
            </a:endParaRPr>
          </a:p>
        </p:txBody>
      </p:sp>
      <p:sp>
        <p:nvSpPr>
          <p:cNvPr id="37" name="Shape 150"/>
          <p:cNvSpPr/>
          <p:nvPr/>
        </p:nvSpPr>
        <p:spPr>
          <a:xfrm>
            <a:off x="8964824" y="4073317"/>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sz="1200" b="0" cap="all" dirty="0" smtClean="0">
                <a:solidFill>
                  <a:schemeClr val="tx1"/>
                </a:solidFill>
              </a:rPr>
              <a:t>1</a:t>
            </a:r>
            <a:r>
              <a:rPr lang="ru-RU" sz="1200" b="0" cap="all" dirty="0" smtClean="0">
                <a:solidFill>
                  <a:schemeClr val="tx1"/>
                </a:solidFill>
              </a:rPr>
              <a:t>8</a:t>
            </a:r>
            <a:r>
              <a:rPr sz="1200" b="0" cap="all" dirty="0" smtClean="0">
                <a:solidFill>
                  <a:schemeClr val="tx1"/>
                </a:solidFill>
              </a:rPr>
              <a:t> </a:t>
            </a:r>
            <a:r>
              <a:rPr sz="1200" b="0" cap="all" dirty="0">
                <a:solidFill>
                  <a:schemeClr val="tx1"/>
                </a:solidFill>
              </a:rPr>
              <a:t>— </a:t>
            </a:r>
            <a:r>
              <a:rPr lang="ru-RU" sz="1200" b="0" dirty="0" smtClean="0">
                <a:solidFill>
                  <a:schemeClr val="tx1"/>
                </a:solidFill>
              </a:rPr>
              <a:t>24</a:t>
            </a:r>
            <a:endParaRPr sz="1200" b="0" cap="all" dirty="0">
              <a:solidFill>
                <a:schemeClr val="tx1"/>
              </a:solidFill>
            </a:endParaRPr>
          </a:p>
        </p:txBody>
      </p:sp>
      <p:sp>
        <p:nvSpPr>
          <p:cNvPr id="38" name="Shape 150"/>
          <p:cNvSpPr/>
          <p:nvPr/>
        </p:nvSpPr>
        <p:spPr>
          <a:xfrm>
            <a:off x="8954933" y="4597409"/>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smtClean="0">
                <a:solidFill>
                  <a:schemeClr val="tx1"/>
                </a:solidFill>
              </a:rPr>
              <a:t>25</a:t>
            </a:r>
            <a:r>
              <a:rPr sz="1200" cap="all" dirty="0" smtClean="0">
                <a:solidFill>
                  <a:schemeClr val="tx1"/>
                </a:solidFill>
              </a:rPr>
              <a:t> </a:t>
            </a:r>
            <a:r>
              <a:rPr sz="1200" cap="all" dirty="0">
                <a:solidFill>
                  <a:schemeClr val="tx1"/>
                </a:solidFill>
              </a:rPr>
              <a:t>— </a:t>
            </a:r>
            <a:r>
              <a:rPr lang="ru-RU" sz="1200" cap="none" dirty="0">
                <a:solidFill>
                  <a:schemeClr val="tx1"/>
                </a:solidFill>
              </a:rPr>
              <a:t>3</a:t>
            </a:r>
            <a:r>
              <a:rPr lang="ru-RU" sz="1200" dirty="0" smtClean="0">
                <a:solidFill>
                  <a:schemeClr val="tx1"/>
                </a:solidFill>
              </a:rPr>
              <a:t>4</a:t>
            </a:r>
            <a:endParaRPr sz="1200" cap="all" dirty="0">
              <a:solidFill>
                <a:schemeClr val="tx1"/>
              </a:solidFill>
            </a:endParaRPr>
          </a:p>
        </p:txBody>
      </p:sp>
      <p:sp>
        <p:nvSpPr>
          <p:cNvPr id="40" name="Shape 150"/>
          <p:cNvSpPr/>
          <p:nvPr/>
        </p:nvSpPr>
        <p:spPr>
          <a:xfrm>
            <a:off x="8961069" y="5567436"/>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smtClean="0">
                <a:solidFill>
                  <a:schemeClr val="tx1"/>
                </a:solidFill>
              </a:rPr>
              <a:t>45</a:t>
            </a:r>
            <a:r>
              <a:rPr sz="1200" cap="all" dirty="0" smtClean="0">
                <a:solidFill>
                  <a:schemeClr val="tx1"/>
                </a:solidFill>
              </a:rPr>
              <a:t> </a:t>
            </a:r>
            <a:r>
              <a:rPr sz="1200" cap="all" dirty="0">
                <a:solidFill>
                  <a:schemeClr val="tx1"/>
                </a:solidFill>
              </a:rPr>
              <a:t>— </a:t>
            </a:r>
            <a:r>
              <a:rPr lang="ru-RU" sz="1200" cap="none" dirty="0">
                <a:solidFill>
                  <a:schemeClr val="tx1"/>
                </a:solidFill>
              </a:rPr>
              <a:t>5</a:t>
            </a:r>
            <a:r>
              <a:rPr lang="ru-RU" sz="1200" dirty="0" smtClean="0">
                <a:solidFill>
                  <a:schemeClr val="tx1"/>
                </a:solidFill>
              </a:rPr>
              <a:t>4</a:t>
            </a:r>
            <a:endParaRPr sz="1200" cap="all" dirty="0">
              <a:solidFill>
                <a:schemeClr val="tx1"/>
              </a:solidFill>
            </a:endParaRPr>
          </a:p>
        </p:txBody>
      </p:sp>
      <p:sp>
        <p:nvSpPr>
          <p:cNvPr id="41" name="Shape 150"/>
          <p:cNvSpPr/>
          <p:nvPr/>
        </p:nvSpPr>
        <p:spPr>
          <a:xfrm>
            <a:off x="8964824" y="6012824"/>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a:solidFill>
                  <a:schemeClr val="tx1"/>
                </a:solidFill>
              </a:rPr>
              <a:t>5</a:t>
            </a:r>
            <a:r>
              <a:rPr lang="ru-RU" sz="1200" dirty="0" smtClean="0">
                <a:solidFill>
                  <a:schemeClr val="tx1"/>
                </a:solidFill>
              </a:rPr>
              <a:t>5</a:t>
            </a:r>
            <a:r>
              <a:rPr sz="1200" cap="all" dirty="0" smtClean="0">
                <a:solidFill>
                  <a:schemeClr val="tx1"/>
                </a:solidFill>
              </a:rPr>
              <a:t> </a:t>
            </a:r>
            <a:r>
              <a:rPr sz="1200" cap="all" dirty="0">
                <a:solidFill>
                  <a:schemeClr val="tx1"/>
                </a:solidFill>
              </a:rPr>
              <a:t>— </a:t>
            </a:r>
            <a:r>
              <a:rPr lang="ru-RU" sz="1200" cap="none" dirty="0" smtClean="0">
                <a:solidFill>
                  <a:schemeClr val="tx1"/>
                </a:solidFill>
              </a:rPr>
              <a:t>6</a:t>
            </a:r>
            <a:r>
              <a:rPr lang="ru-RU" sz="1200" dirty="0" smtClean="0">
                <a:solidFill>
                  <a:schemeClr val="tx1"/>
                </a:solidFill>
              </a:rPr>
              <a:t>4</a:t>
            </a:r>
            <a:endParaRPr sz="1200" cap="all" dirty="0">
              <a:solidFill>
                <a:schemeClr val="tx1"/>
              </a:solidFill>
            </a:endParaRPr>
          </a:p>
        </p:txBody>
      </p:sp>
      <p:graphicFrame>
        <p:nvGraphicFramePr>
          <p:cNvPr id="26" name="Chart 237"/>
          <p:cNvGraphicFramePr/>
          <p:nvPr>
            <p:extLst>
              <p:ext uri="{D42A27DB-BD31-4B8C-83A1-F6EECF244321}">
                <p14:modId xmlns:p14="http://schemas.microsoft.com/office/powerpoint/2010/main" val="1266193684"/>
              </p:ext>
            </p:extLst>
          </p:nvPr>
        </p:nvGraphicFramePr>
        <p:xfrm>
          <a:off x="1454131" y="3200753"/>
          <a:ext cx="3489425" cy="34894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 name="Chart 245"/>
          <p:cNvGraphicFramePr/>
          <p:nvPr>
            <p:extLst>
              <p:ext uri="{D42A27DB-BD31-4B8C-83A1-F6EECF244321}">
                <p14:modId xmlns:p14="http://schemas.microsoft.com/office/powerpoint/2010/main" val="632167906"/>
              </p:ext>
            </p:extLst>
          </p:nvPr>
        </p:nvGraphicFramePr>
        <p:xfrm>
          <a:off x="5636371" y="3200753"/>
          <a:ext cx="3489425" cy="3489425"/>
        </p:xfrm>
        <a:graphic>
          <a:graphicData uri="http://schemas.openxmlformats.org/drawingml/2006/chart">
            <c:chart xmlns:c="http://schemas.openxmlformats.org/drawingml/2006/chart" xmlns:r="http://schemas.openxmlformats.org/officeDocument/2006/relationships" r:id="rId7"/>
          </a:graphicData>
        </a:graphic>
      </p:graphicFrame>
      <p:sp>
        <p:nvSpPr>
          <p:cNvPr id="142" name="Shape 142"/>
          <p:cNvSpPr/>
          <p:nvPr/>
        </p:nvSpPr>
        <p:spPr>
          <a:xfrm>
            <a:off x="1686025" y="5094835"/>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defRPr sz="1800" b="0" cap="none">
                <a:solidFill>
                  <a:srgbClr val="000000"/>
                </a:solidFill>
              </a:defRPr>
            </a:pPr>
            <a:r>
              <a:rPr lang="en-US" sz="1300" b="1" cap="all" dirty="0" err="1" smtClean="0">
                <a:solidFill>
                  <a:srgbClr val="FFFFFF"/>
                </a:solidFill>
              </a:rPr>
              <a:t>moscow</a:t>
            </a:r>
            <a:endParaRPr sz="1300" b="1" cap="all" dirty="0">
              <a:solidFill>
                <a:srgbClr val="FFFFFF"/>
              </a:solidFill>
            </a:endParaRPr>
          </a:p>
        </p:txBody>
      </p:sp>
      <p:sp>
        <p:nvSpPr>
          <p:cNvPr id="135" name="Shape 135"/>
          <p:cNvSpPr/>
          <p:nvPr/>
        </p:nvSpPr>
        <p:spPr>
          <a:xfrm>
            <a:off x="7637038" y="5043685"/>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men</a:t>
            </a:r>
            <a:endParaRPr sz="1300" b="1" cap="all" dirty="0"/>
          </a:p>
        </p:txBody>
      </p:sp>
      <p:sp>
        <p:nvSpPr>
          <p:cNvPr id="133" name="Shape 133"/>
          <p:cNvSpPr/>
          <p:nvPr/>
        </p:nvSpPr>
        <p:spPr>
          <a:xfrm>
            <a:off x="5924852" y="5047172"/>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women</a:t>
            </a:r>
            <a:endParaRPr sz="1300" b="1" cap="all" dirty="0"/>
          </a:p>
        </p:txBody>
      </p:sp>
      <p:sp>
        <p:nvSpPr>
          <p:cNvPr id="127" name="Shape 127"/>
          <p:cNvSpPr/>
          <p:nvPr/>
        </p:nvSpPr>
        <p:spPr>
          <a:xfrm>
            <a:off x="3566483" y="5171911"/>
            <a:ext cx="915448"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others</a:t>
            </a:r>
            <a:endParaRPr sz="1300" b="1" cap="all" dirty="0"/>
          </a:p>
        </p:txBody>
      </p:sp>
      <p:pic>
        <p:nvPicPr>
          <p:cNvPr id="29" name="furfur_wh.png"/>
          <p:cNvPicPr/>
          <p:nvPr/>
        </p:nvPicPr>
        <p:blipFill>
          <a:blip r:embed="rId8" cstate="email">
            <a:extLst>
              <a:ext uri="{28A0092B-C50C-407E-A947-70E740481C1C}">
                <a14:useLocalDpi xmlns:a14="http://schemas.microsoft.com/office/drawing/2010/main"/>
              </a:ext>
            </a:extLst>
          </a:blip>
          <a:srcRect/>
          <a:stretch>
            <a:fillRect/>
          </a:stretch>
        </p:blipFill>
        <p:spPr>
          <a:xfrm>
            <a:off x="337001" y="308705"/>
            <a:ext cx="1714686" cy="807832"/>
          </a:xfrm>
          <a:prstGeom prst="rect">
            <a:avLst/>
          </a:prstGeom>
          <a:ln w="12700">
            <a:miter lim="400000"/>
          </a:ln>
        </p:spPr>
      </p:pic>
      <p:sp>
        <p:nvSpPr>
          <p:cNvPr id="28" name="Shape 125"/>
          <p:cNvSpPr/>
          <p:nvPr/>
        </p:nvSpPr>
        <p:spPr>
          <a:xfrm>
            <a:off x="2247096" y="3454844"/>
            <a:ext cx="1477729" cy="37574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nSpc>
                <a:spcPct val="150000"/>
              </a:lnSpc>
              <a:defRPr sz="1800" b="0" cap="none">
                <a:solidFill>
                  <a:srgbClr val="000000"/>
                </a:solidFill>
              </a:defRPr>
            </a:pPr>
            <a:r>
              <a:rPr lang="en-US" sz="1300" b="1" cap="all" dirty="0" err="1" smtClean="0">
                <a:solidFill>
                  <a:srgbClr val="FFFFFF"/>
                </a:solidFill>
              </a:rPr>
              <a:t>st</a:t>
            </a:r>
            <a:r>
              <a:rPr lang="en-US" sz="1300" b="1" cap="all" dirty="0" smtClean="0">
                <a:solidFill>
                  <a:srgbClr val="FFFFFF"/>
                </a:solidFill>
              </a:rPr>
              <a:t>..</a:t>
            </a:r>
            <a:r>
              <a:rPr lang="en-US" sz="1300" b="1" cap="all" dirty="0" err="1" smtClean="0">
                <a:solidFill>
                  <a:srgbClr val="FFFFFF"/>
                </a:solidFill>
              </a:rPr>
              <a:t>peters</a:t>
            </a:r>
            <a:r>
              <a:rPr lang="en-US" sz="1300" b="1" cap="all" dirty="0" err="1" smtClean="0">
                <a:solidFill>
                  <a:srgbClr val="000000"/>
                </a:solidFill>
              </a:rPr>
              <a:t>b</a:t>
            </a:r>
            <a:r>
              <a:rPr lang="en-US" sz="1300" b="1" cap="all" dirty="0" err="1" smtClean="0">
                <a:solidFill>
                  <a:schemeClr val="tx1"/>
                </a:solidFill>
              </a:rPr>
              <a:t>ur</a:t>
            </a:r>
            <a:r>
              <a:rPr lang="en-US" sz="1300" b="1" cap="all" dirty="0" err="1" smtClean="0">
                <a:solidFill>
                  <a:srgbClr val="000000"/>
                </a:solidFill>
              </a:rPr>
              <a:t>g</a:t>
            </a:r>
            <a:endParaRPr sz="1300" b="1" cap="all" dirty="0">
              <a:solidFill>
                <a:srgbClr val="000000"/>
              </a:solidFill>
            </a:endParaRPr>
          </a:p>
        </p:txBody>
      </p:sp>
    </p:spTree>
    <p:extLst>
      <p:ext uri="{BB962C8B-B14F-4D97-AF65-F5344CB8AC3E}">
        <p14:creationId xmlns:p14="http://schemas.microsoft.com/office/powerpoint/2010/main" val="19840867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3435900" y="3147427"/>
            <a:ext cx="2277254" cy="369332"/>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ru-RU" dirty="0"/>
              <a:t>н</a:t>
            </a:r>
            <a:r>
              <a:rPr lang="ru-RU" dirty="0" smtClean="0"/>
              <a:t>овые читатели</a:t>
            </a:r>
            <a:endParaRPr sz="1300" b="1" cap="all" dirty="0"/>
          </a:p>
        </p:txBody>
      </p:sp>
      <p:pic>
        <p:nvPicPr>
          <p:cNvPr id="165" name="11.jpg"/>
          <p:cNvPicPr/>
          <p:nvPr/>
        </p:nvPicPr>
        <p:blipFill rotWithShape="1">
          <a:blip r:embed="rId2">
            <a:extLst>
              <a:ext uri="{28A0092B-C50C-407E-A947-70E740481C1C}">
                <a14:useLocalDpi xmlns:a14="http://schemas.microsoft.com/office/drawing/2010/main"/>
              </a:ext>
            </a:extLst>
          </a:blip>
          <a:srcRect/>
          <a:stretch/>
        </p:blipFill>
        <p:spPr>
          <a:xfrm>
            <a:off x="-282215" y="0"/>
            <a:ext cx="16256000" cy="9144000"/>
          </a:xfrm>
          <a:prstGeom prst="rect">
            <a:avLst/>
          </a:prstGeom>
          <a:ln w="12700">
            <a:miter lim="400000"/>
          </a:ln>
        </p:spPr>
      </p:pic>
      <p:graphicFrame>
        <p:nvGraphicFramePr>
          <p:cNvPr id="29" name="Chart 249"/>
          <p:cNvGraphicFramePr/>
          <p:nvPr>
            <p:extLst>
              <p:ext uri="{D42A27DB-BD31-4B8C-83A1-F6EECF244321}">
                <p14:modId xmlns:p14="http://schemas.microsoft.com/office/powerpoint/2010/main" val="1853290924"/>
              </p:ext>
            </p:extLst>
          </p:nvPr>
        </p:nvGraphicFramePr>
        <p:xfrm>
          <a:off x="2221184" y="2018484"/>
          <a:ext cx="6296913" cy="56199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36"/>
          <p:cNvGraphicFramePr/>
          <p:nvPr>
            <p:extLst>
              <p:ext uri="{D42A27DB-BD31-4B8C-83A1-F6EECF244321}">
                <p14:modId xmlns:p14="http://schemas.microsoft.com/office/powerpoint/2010/main" val="3754081110"/>
              </p:ext>
            </p:extLst>
          </p:nvPr>
        </p:nvGraphicFramePr>
        <p:xfrm>
          <a:off x="9453077" y="3306997"/>
          <a:ext cx="4331420" cy="4331420"/>
        </p:xfrm>
        <a:graphic>
          <a:graphicData uri="http://schemas.openxmlformats.org/drawingml/2006/chart">
            <c:chart xmlns:c="http://schemas.openxmlformats.org/drawingml/2006/chart" xmlns:r="http://schemas.openxmlformats.org/officeDocument/2006/relationships" r:id="rId4"/>
          </a:graphicData>
        </a:graphic>
      </p:graphicFrame>
      <p:sp>
        <p:nvSpPr>
          <p:cNvPr id="169" name="Shape 169"/>
          <p:cNvSpPr/>
          <p:nvPr/>
        </p:nvSpPr>
        <p:spPr>
          <a:xfrm>
            <a:off x="12342390" y="8656620"/>
            <a:ext cx="5015757" cy="294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535353"/>
                </a:solidFill>
              </a:defRPr>
            </a:lvl1pPr>
          </a:lstStyle>
          <a:p>
            <a:pPr lvl="0">
              <a:defRPr sz="1800">
                <a:solidFill>
                  <a:srgbClr val="000000"/>
                </a:solidFill>
              </a:defRPr>
            </a:pPr>
            <a:r>
              <a:rPr sz="1300" dirty="0" smtClean="0">
                <a:solidFill>
                  <a:srgbClr val="535353"/>
                </a:solidFill>
              </a:rPr>
              <a:t>Google Analytics,</a:t>
            </a:r>
            <a:r>
              <a:rPr lang="ru-RU" sz="1300" dirty="0" smtClean="0">
                <a:solidFill>
                  <a:srgbClr val="535353"/>
                </a:solidFill>
              </a:rPr>
              <a:t> </a:t>
            </a:r>
            <a:r>
              <a:rPr lang="en-US" sz="1300" dirty="0" smtClean="0">
                <a:solidFill>
                  <a:srgbClr val="535353"/>
                </a:solidFill>
              </a:rPr>
              <a:t>December</a:t>
            </a:r>
            <a:r>
              <a:rPr lang="ru-RU" sz="1300" dirty="0" smtClean="0">
                <a:solidFill>
                  <a:srgbClr val="535353"/>
                </a:solidFill>
              </a:rPr>
              <a:t> </a:t>
            </a:r>
            <a:r>
              <a:rPr sz="1300" dirty="0" smtClean="0">
                <a:solidFill>
                  <a:srgbClr val="535353"/>
                </a:solidFill>
              </a:rPr>
              <a:t>2014</a:t>
            </a:r>
            <a:endParaRPr sz="1300" dirty="0">
              <a:solidFill>
                <a:srgbClr val="535353"/>
              </a:solidFill>
            </a:endParaRPr>
          </a:p>
        </p:txBody>
      </p:sp>
      <p:sp>
        <p:nvSpPr>
          <p:cNvPr id="170" name="Shape 170"/>
          <p:cNvSpPr/>
          <p:nvPr/>
        </p:nvSpPr>
        <p:spPr>
          <a:xfrm>
            <a:off x="7158009" y="8598779"/>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dirty="0">
                <a:solidFill>
                  <a:srgbClr val="FFFFFF"/>
                </a:solidFill>
              </a:rPr>
              <a:t>© 2014 Look At Media</a:t>
            </a:r>
          </a:p>
        </p:txBody>
      </p:sp>
      <p:sp>
        <p:nvSpPr>
          <p:cNvPr id="21" name="Shape 137"/>
          <p:cNvSpPr/>
          <p:nvPr/>
        </p:nvSpPr>
        <p:spPr>
          <a:xfrm>
            <a:off x="3581963" y="4779183"/>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Desktop</a:t>
            </a:r>
          </a:p>
        </p:txBody>
      </p:sp>
      <p:sp>
        <p:nvSpPr>
          <p:cNvPr id="22" name="Shape 138"/>
          <p:cNvSpPr/>
          <p:nvPr/>
        </p:nvSpPr>
        <p:spPr>
          <a:xfrm>
            <a:off x="6298273" y="28918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Source</a:t>
            </a:r>
            <a:endParaRPr sz="3700" b="1" dirty="0">
              <a:solidFill>
                <a:srgbClr val="FDFFF3"/>
              </a:solidFill>
            </a:endParaRPr>
          </a:p>
        </p:txBody>
      </p:sp>
      <p:sp>
        <p:nvSpPr>
          <p:cNvPr id="23" name="Shape 139"/>
          <p:cNvSpPr/>
          <p:nvPr/>
        </p:nvSpPr>
        <p:spPr>
          <a:xfrm>
            <a:off x="6594753" y="3983286"/>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Mobile</a:t>
            </a:r>
          </a:p>
        </p:txBody>
      </p:sp>
      <p:sp>
        <p:nvSpPr>
          <p:cNvPr id="24" name="Shape 140"/>
          <p:cNvSpPr/>
          <p:nvPr/>
        </p:nvSpPr>
        <p:spPr>
          <a:xfrm>
            <a:off x="5493110" y="3000106"/>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gn="l">
              <a:defRPr sz="1800" b="0" cap="none">
                <a:solidFill>
                  <a:srgbClr val="000000"/>
                </a:solidFill>
              </a:defRPr>
            </a:pPr>
            <a:r>
              <a:rPr sz="1300" b="1" cap="all" dirty="0">
                <a:solidFill>
                  <a:srgbClr val="FFFFFF"/>
                </a:solidFill>
              </a:rPr>
              <a:t>Tablet</a:t>
            </a:r>
          </a:p>
        </p:txBody>
      </p:sp>
      <p:sp>
        <p:nvSpPr>
          <p:cNvPr id="12" name="Shape 138"/>
          <p:cNvSpPr/>
          <p:nvPr/>
        </p:nvSpPr>
        <p:spPr>
          <a:xfrm>
            <a:off x="3654799" y="7779720"/>
            <a:ext cx="3031332" cy="4385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800" b="1" dirty="0" smtClean="0">
                <a:solidFill>
                  <a:srgbClr val="FDFFF3"/>
                </a:solidFill>
              </a:rPr>
              <a:t>Average</a:t>
            </a:r>
            <a:endParaRPr sz="1800" b="1" dirty="0">
              <a:solidFill>
                <a:srgbClr val="FDFFF3"/>
              </a:solidFill>
            </a:endParaRPr>
          </a:p>
        </p:txBody>
      </p:sp>
      <p:sp>
        <p:nvSpPr>
          <p:cNvPr id="28" name="Shape 138"/>
          <p:cNvSpPr/>
          <p:nvPr/>
        </p:nvSpPr>
        <p:spPr>
          <a:xfrm>
            <a:off x="10025475" y="7779720"/>
            <a:ext cx="3031332" cy="4385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800" b="1" dirty="0" smtClean="0">
                <a:solidFill>
                  <a:srgbClr val="FDFFF3"/>
                </a:solidFill>
              </a:rPr>
              <a:t>On weekend</a:t>
            </a:r>
            <a:endParaRPr sz="1800" b="1" dirty="0">
              <a:solidFill>
                <a:srgbClr val="FDFFF3"/>
              </a:solidFill>
            </a:endParaRPr>
          </a:p>
        </p:txBody>
      </p:sp>
      <p:sp>
        <p:nvSpPr>
          <p:cNvPr id="25" name="Shape 137"/>
          <p:cNvSpPr/>
          <p:nvPr/>
        </p:nvSpPr>
        <p:spPr>
          <a:xfrm>
            <a:off x="10235976" y="4995038"/>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Desktop</a:t>
            </a:r>
          </a:p>
        </p:txBody>
      </p:sp>
      <p:sp>
        <p:nvSpPr>
          <p:cNvPr id="27" name="Shape 140"/>
          <p:cNvSpPr/>
          <p:nvPr/>
        </p:nvSpPr>
        <p:spPr>
          <a:xfrm>
            <a:off x="11811994" y="4064312"/>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gn="l">
              <a:defRPr sz="1800" b="0" cap="none">
                <a:solidFill>
                  <a:srgbClr val="000000"/>
                </a:solidFill>
              </a:defRPr>
            </a:pPr>
            <a:r>
              <a:rPr sz="1300" b="1" cap="all" dirty="0">
                <a:solidFill>
                  <a:srgbClr val="FFFFFF"/>
                </a:solidFill>
              </a:rPr>
              <a:t>Tablet</a:t>
            </a:r>
          </a:p>
        </p:txBody>
      </p:sp>
      <p:sp>
        <p:nvSpPr>
          <p:cNvPr id="26" name="Shape 139"/>
          <p:cNvSpPr/>
          <p:nvPr/>
        </p:nvSpPr>
        <p:spPr>
          <a:xfrm>
            <a:off x="12342390" y="5142358"/>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Mobile</a:t>
            </a:r>
          </a:p>
        </p:txBody>
      </p:sp>
      <p:pic>
        <p:nvPicPr>
          <p:cNvPr id="30" name="furfur_wh.png"/>
          <p:cNvPicPr/>
          <p:nvPr/>
        </p:nvPicPr>
        <p:blipFill>
          <a:blip r:embed="rId5" cstate="email">
            <a:extLst>
              <a:ext uri="{28A0092B-C50C-407E-A947-70E740481C1C}">
                <a14:useLocalDpi xmlns:a14="http://schemas.microsoft.com/office/drawing/2010/main"/>
              </a:ext>
            </a:extLst>
          </a:blip>
          <a:srcRect/>
          <a:stretch>
            <a:fillRect/>
          </a:stretch>
        </p:blipFill>
        <p:spPr>
          <a:xfrm>
            <a:off x="337001" y="308705"/>
            <a:ext cx="1714686" cy="807832"/>
          </a:xfrm>
          <a:prstGeom prst="rect">
            <a:avLst/>
          </a:prstGeom>
          <a:ln w="12700">
            <a:miter lim="400000"/>
          </a:ln>
        </p:spPr>
      </p:pic>
    </p:spTree>
    <p:extLst>
      <p:ext uri="{BB962C8B-B14F-4D97-AF65-F5344CB8AC3E}">
        <p14:creationId xmlns:p14="http://schemas.microsoft.com/office/powerpoint/2010/main" val="518839353"/>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11.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169" name="Shape 169"/>
          <p:cNvSpPr/>
          <p:nvPr/>
        </p:nvSpPr>
        <p:spPr>
          <a:xfrm>
            <a:off x="12342390" y="8521700"/>
            <a:ext cx="5015757" cy="4616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535353"/>
                </a:solidFill>
              </a:defRPr>
            </a:lvl1pPr>
          </a:lstStyle>
          <a:p>
            <a:pPr lvl="0">
              <a:defRPr sz="1800"/>
            </a:pPr>
            <a:r>
              <a:rPr lang="en-US" sz="1200" dirty="0"/>
              <a:t>TNS Gallup, Russia 0+, December 2014</a:t>
            </a:r>
          </a:p>
          <a:p>
            <a:pPr lvl="0">
              <a:defRPr sz="1800"/>
            </a:pPr>
            <a:r>
              <a:rPr lang="en-US" sz="1200" dirty="0"/>
              <a:t>Google Analytics, December 2014</a:t>
            </a:r>
          </a:p>
        </p:txBody>
      </p:sp>
      <p:sp>
        <p:nvSpPr>
          <p:cNvPr id="170" name="Shape 170"/>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173" name="Shape 173"/>
          <p:cNvSpPr/>
          <p:nvPr/>
        </p:nvSpPr>
        <p:spPr>
          <a:xfrm>
            <a:off x="5550407" y="4716839"/>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65</a:t>
            </a:r>
            <a:r>
              <a:rPr sz="9600" cap="all" dirty="0" smtClean="0">
                <a:solidFill>
                  <a:srgbClr val="67D3A2"/>
                </a:solidFill>
              </a:rPr>
              <a:t>%</a:t>
            </a:r>
            <a:endParaRPr sz="9600" cap="all" dirty="0">
              <a:solidFill>
                <a:srgbClr val="67D3A2"/>
              </a:solidFill>
            </a:endParaRPr>
          </a:p>
        </p:txBody>
      </p:sp>
      <p:sp>
        <p:nvSpPr>
          <p:cNvPr id="175" name="Shape 175"/>
          <p:cNvSpPr/>
          <p:nvPr/>
        </p:nvSpPr>
        <p:spPr>
          <a:xfrm>
            <a:off x="5550407" y="6314877"/>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62</a:t>
            </a:r>
            <a:r>
              <a:rPr sz="9600" cap="all" dirty="0" smtClean="0">
                <a:solidFill>
                  <a:srgbClr val="67D3A2"/>
                </a:solidFill>
              </a:rPr>
              <a:t>%</a:t>
            </a:r>
            <a:endParaRPr sz="9600" cap="all" dirty="0">
              <a:solidFill>
                <a:srgbClr val="67D3A2"/>
              </a:solidFill>
            </a:endParaRPr>
          </a:p>
        </p:txBody>
      </p:sp>
      <p:sp>
        <p:nvSpPr>
          <p:cNvPr id="17" name="Shape 168"/>
          <p:cNvSpPr/>
          <p:nvPr/>
        </p:nvSpPr>
        <p:spPr>
          <a:xfrm>
            <a:off x="8757357" y="2438397"/>
            <a:ext cx="2231373" cy="493981"/>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lnSpc>
                <a:spcPct val="70000"/>
              </a:lnSpc>
              <a:defRPr sz="1800"/>
            </a:pPr>
            <a:r>
              <a:rPr lang="en-US" sz="1800" b="1" dirty="0" smtClean="0">
                <a:solidFill>
                  <a:srgbClr val="FAFEFF"/>
                </a:solidFill>
                <a:latin typeface="Proxima Nova Regular"/>
                <a:ea typeface="Proxima Nova Regular"/>
                <a:cs typeface="Proxima Nova Regular"/>
                <a:sym typeface="Proxima Nova Regular"/>
              </a:rPr>
              <a:t>AVERAGE </a:t>
            </a:r>
            <a:endParaRPr lang="en-US" sz="1800" b="1" dirty="0">
              <a:solidFill>
                <a:srgbClr val="FAFEFF"/>
              </a:solidFill>
              <a:latin typeface="Proxima Nova Regular"/>
              <a:ea typeface="Proxima Nova Regular"/>
              <a:cs typeface="Proxima Nova Regular"/>
              <a:sym typeface="Proxima Nova Regular"/>
            </a:endParaRPr>
          </a:p>
          <a:p>
            <a:pPr lvl="0" algn="l" defTabSz="457200">
              <a:lnSpc>
                <a:spcPct val="70000"/>
              </a:lnSpc>
              <a:defRPr sz="1800"/>
            </a:pPr>
            <a:r>
              <a:rPr lang="en-US" sz="1800" b="1" dirty="0" smtClean="0">
                <a:solidFill>
                  <a:srgbClr val="FAFEFF"/>
                </a:solidFill>
                <a:latin typeface="Proxima Nova Regular"/>
                <a:ea typeface="Proxima Nova Regular"/>
                <a:cs typeface="Proxima Nova Regular"/>
                <a:sym typeface="Proxima Nova Regular"/>
              </a:rPr>
              <a:t>TIME SPENT</a:t>
            </a:r>
            <a:endParaRPr lang="en-US" sz="1800" b="1" dirty="0">
              <a:solidFill>
                <a:srgbClr val="FAFEFF"/>
              </a:solidFill>
              <a:latin typeface="Proxima Nova Regular"/>
              <a:ea typeface="Proxima Nova Regular"/>
              <a:cs typeface="Proxima Nova Regular"/>
              <a:sym typeface="Proxima Nova Regular"/>
            </a:endParaRPr>
          </a:p>
        </p:txBody>
      </p:sp>
      <p:sp>
        <p:nvSpPr>
          <p:cNvPr id="19" name="Shape 173"/>
          <p:cNvSpPr/>
          <p:nvPr/>
        </p:nvSpPr>
        <p:spPr>
          <a:xfrm>
            <a:off x="5550407" y="3142277"/>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46</a:t>
            </a:r>
            <a:r>
              <a:rPr sz="9600" cap="all" dirty="0" smtClean="0">
                <a:solidFill>
                  <a:srgbClr val="67D3A2"/>
                </a:solidFill>
              </a:rPr>
              <a:t>%</a:t>
            </a:r>
            <a:endParaRPr sz="9600" cap="all" dirty="0">
              <a:solidFill>
                <a:srgbClr val="67D3A2"/>
              </a:solidFill>
            </a:endParaRPr>
          </a:p>
        </p:txBody>
      </p:sp>
      <p:sp>
        <p:nvSpPr>
          <p:cNvPr id="16" name="Shape 173"/>
          <p:cNvSpPr/>
          <p:nvPr/>
        </p:nvSpPr>
        <p:spPr>
          <a:xfrm>
            <a:off x="4084723" y="1572617"/>
            <a:ext cx="4438185" cy="156966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6 </a:t>
            </a:r>
            <a:r>
              <a:rPr lang="en-US" sz="5000" cap="all" dirty="0" smtClean="0">
                <a:solidFill>
                  <a:srgbClr val="67D3A2"/>
                </a:solidFill>
              </a:rPr>
              <a:t>minutes</a:t>
            </a:r>
            <a:endParaRPr sz="5000" cap="all" dirty="0">
              <a:solidFill>
                <a:srgbClr val="67D3A2"/>
              </a:solidFill>
            </a:endParaRPr>
          </a:p>
        </p:txBody>
      </p:sp>
      <p:sp>
        <p:nvSpPr>
          <p:cNvPr id="20" name="Shape 168"/>
          <p:cNvSpPr/>
          <p:nvPr/>
        </p:nvSpPr>
        <p:spPr>
          <a:xfrm>
            <a:off x="8766261" y="3517856"/>
            <a:ext cx="1605123" cy="92333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Have higher income that average</a:t>
            </a:r>
            <a:endParaRPr lang="en-US" sz="1800" b="1" dirty="0">
              <a:solidFill>
                <a:srgbClr val="FFFFFF"/>
              </a:solidFill>
              <a:latin typeface="Proxima Nova Regular"/>
              <a:ea typeface="Proxima Nova Regular"/>
              <a:cs typeface="Proxima Nova Regular"/>
              <a:sym typeface="Proxima Nova Regular"/>
            </a:endParaRPr>
          </a:p>
        </p:txBody>
      </p:sp>
      <p:sp>
        <p:nvSpPr>
          <p:cNvPr id="21" name="Shape 168"/>
          <p:cNvSpPr/>
          <p:nvPr/>
        </p:nvSpPr>
        <p:spPr>
          <a:xfrm>
            <a:off x="8766261" y="5099074"/>
            <a:ext cx="3607301" cy="923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Visit </a:t>
            </a:r>
            <a:r>
              <a:rPr lang="en-US" sz="1800" b="1" dirty="0" smtClean="0">
                <a:solidFill>
                  <a:srgbClr val="FFFFFF"/>
                </a:solidFill>
                <a:latin typeface="Proxima Nova Regular"/>
                <a:ea typeface="Proxima Nova Regular"/>
                <a:cs typeface="Proxima Nova Regular"/>
                <a:sym typeface="Proxima Nova Regular"/>
              </a:rPr>
              <a:t>FURFUR</a:t>
            </a:r>
            <a:endParaRPr lang="en-US" sz="1800" b="1" dirty="0">
              <a:solidFill>
                <a:srgbClr val="FFFFFF"/>
              </a:solidFill>
              <a:latin typeface="Proxima Nova Regular"/>
              <a:ea typeface="Proxima Nova Regular"/>
              <a:cs typeface="Proxima Nova Regular"/>
              <a:sym typeface="Proxima Nova Regular"/>
            </a:endParaRPr>
          </a:p>
          <a:p>
            <a:pPr lvl="0" algn="l" defTabSz="457200">
              <a:defRPr sz="1800"/>
            </a:pPr>
            <a:r>
              <a:rPr lang="en-US" sz="1800" b="1" dirty="0">
                <a:solidFill>
                  <a:srgbClr val="FFFFFF"/>
                </a:solidFill>
                <a:latin typeface="Proxima Nova Regular"/>
                <a:ea typeface="Proxima Nova Regular"/>
                <a:cs typeface="Proxima Nova Regular"/>
                <a:sym typeface="Proxima Nova Regular"/>
              </a:rPr>
              <a:t>more than 3 times </a:t>
            </a:r>
          </a:p>
          <a:p>
            <a:pPr lvl="0" algn="l" defTabSz="457200">
              <a:defRPr sz="1800"/>
            </a:pPr>
            <a:r>
              <a:rPr lang="en-US" sz="1800" b="1" dirty="0">
                <a:solidFill>
                  <a:srgbClr val="FFFFFF"/>
                </a:solidFill>
                <a:latin typeface="Proxima Nova Regular"/>
                <a:ea typeface="Proxima Nova Regular"/>
                <a:cs typeface="Proxima Nova Regular"/>
                <a:sym typeface="Proxima Nova Regular"/>
              </a:rPr>
              <a:t>a week</a:t>
            </a:r>
            <a:endParaRPr lang="en-US" sz="1800" b="1" dirty="0">
              <a:solidFill>
                <a:srgbClr val="FFFFFF"/>
              </a:solidFill>
              <a:latin typeface="Proxima Nova Regular"/>
              <a:ea typeface="Proxima Nova Regular"/>
              <a:cs typeface="Proxima Nova Regular"/>
              <a:sym typeface="Proxima Nova Regular"/>
            </a:endParaRPr>
          </a:p>
        </p:txBody>
      </p:sp>
      <p:sp>
        <p:nvSpPr>
          <p:cNvPr id="22" name="Shape 168"/>
          <p:cNvSpPr/>
          <p:nvPr/>
        </p:nvSpPr>
        <p:spPr>
          <a:xfrm>
            <a:off x="8766262" y="6673392"/>
            <a:ext cx="2028446" cy="646331"/>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Readers back to the site</a:t>
            </a:r>
            <a:endParaRPr lang="ru-RU" sz="1800" b="1" dirty="0">
              <a:solidFill>
                <a:srgbClr val="FFFFFF"/>
              </a:solidFill>
              <a:latin typeface="Proxima Nova Regular"/>
              <a:ea typeface="Proxima Nova Regular"/>
              <a:cs typeface="Proxima Nova Regular"/>
              <a:sym typeface="Proxima Nova Regular"/>
            </a:endParaRPr>
          </a:p>
        </p:txBody>
      </p:sp>
      <p:pic>
        <p:nvPicPr>
          <p:cNvPr id="14" name="furfur_wh.png"/>
          <p:cNvPicPr/>
          <p:nvPr/>
        </p:nvPicPr>
        <p:blipFill>
          <a:blip r:embed="rId3" cstate="email">
            <a:extLst>
              <a:ext uri="{28A0092B-C50C-407E-A947-70E740481C1C}">
                <a14:useLocalDpi xmlns:a14="http://schemas.microsoft.com/office/drawing/2010/main"/>
              </a:ext>
            </a:extLst>
          </a:blip>
          <a:srcRect/>
          <a:stretch>
            <a:fillRect/>
          </a:stretch>
        </p:blipFill>
        <p:spPr>
          <a:xfrm>
            <a:off x="337001" y="308705"/>
            <a:ext cx="1714686" cy="807832"/>
          </a:xfrm>
          <a:prstGeom prst="rect">
            <a:avLst/>
          </a:prstGeom>
          <a:ln w="12700">
            <a:miter lim="400000"/>
          </a:ln>
        </p:spPr>
      </p:pic>
    </p:spTree>
    <p:extLst>
      <p:ext uri="{BB962C8B-B14F-4D97-AF65-F5344CB8AC3E}">
        <p14:creationId xmlns:p14="http://schemas.microsoft.com/office/powerpoint/2010/main" val="585694789"/>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wonder.png"/>
          <p:cNvPicPr/>
          <p:nvPr/>
        </p:nvPicPr>
        <p:blipFill>
          <a:blip r:embed="rId3">
            <a:alphaModFix amt="52280"/>
            <a:extLst/>
          </a:blip>
          <a:stretch>
            <a:fillRect/>
          </a:stretch>
        </p:blipFill>
        <p:spPr>
          <a:xfrm>
            <a:off x="-4763" y="-1"/>
            <a:ext cx="16256001" cy="9144001"/>
          </a:xfrm>
          <a:prstGeom prst="rect">
            <a:avLst/>
          </a:prstGeom>
          <a:ln w="12700">
            <a:miter lim="400000"/>
          </a:ln>
        </p:spPr>
      </p:pic>
      <p:sp>
        <p:nvSpPr>
          <p:cNvPr id="412" name="Shape 412"/>
          <p:cNvSpPr/>
          <p:nvPr/>
        </p:nvSpPr>
        <p:spPr>
          <a:xfrm>
            <a:off x="2895600" y="3384333"/>
            <a:ext cx="10668000" cy="7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2200" dirty="0">
                <a:solidFill>
                  <a:srgbClr val="FFFFFF"/>
                </a:solidFill>
                <a:latin typeface="Proxima Nova Regular"/>
                <a:ea typeface="Proxima Nova Regular"/>
                <a:cs typeface="Proxima Nova Regular"/>
                <a:sym typeface="Proxima Nova Regular"/>
              </a:rPr>
              <a:t>Web-site for women who don't read glossy magazines. Style without glossy, relationships without complications and life without clichés</a:t>
            </a:r>
            <a:endParaRPr lang="en-US" sz="2200" dirty="0">
              <a:solidFill>
                <a:srgbClr val="FFFFFF"/>
              </a:solidFill>
              <a:latin typeface="Proxima Nova Regular"/>
              <a:ea typeface="Proxima Nova Regular"/>
              <a:cs typeface="Proxima Nova Regular"/>
              <a:sym typeface="Proxima Nova Regular"/>
            </a:endParaRPr>
          </a:p>
        </p:txBody>
      </p:sp>
      <p:sp>
        <p:nvSpPr>
          <p:cNvPr id="413" name="Shape 413"/>
          <p:cNvSpPr/>
          <p:nvPr/>
        </p:nvSpPr>
        <p:spPr>
          <a:xfrm>
            <a:off x="4165600" y="7376634"/>
            <a:ext cx="812800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008086"/>
                </a:solidFill>
                <a:latin typeface="Proxima Nova Regular"/>
                <a:ea typeface="Proxima Nova Regular"/>
                <a:cs typeface="Proxima Nova Regular"/>
                <a:sym typeface="Proxima Nova Regular"/>
              </a:defRPr>
            </a:lvl1pPr>
          </a:lstStyle>
          <a:p>
            <a:pPr lvl="0">
              <a:defRPr sz="1800">
                <a:solidFill>
                  <a:srgbClr val="000000"/>
                </a:solidFill>
              </a:defRPr>
            </a:pPr>
            <a:r>
              <a:rPr sz="1300" dirty="0" smtClean="0">
                <a:solidFill>
                  <a:srgbClr val="008086"/>
                </a:solidFill>
              </a:rPr>
              <a:t>Google Analytics</a:t>
            </a:r>
            <a:r>
              <a:rPr lang="en-US" sz="1300" dirty="0" smtClean="0">
                <a:solidFill>
                  <a:srgbClr val="008086"/>
                </a:solidFill>
              </a:rPr>
              <a:t>, December </a:t>
            </a:r>
            <a:r>
              <a:rPr sz="1300" dirty="0" smtClean="0">
                <a:solidFill>
                  <a:srgbClr val="008086"/>
                </a:solidFill>
              </a:rPr>
              <a:t>2014 </a:t>
            </a:r>
            <a:r>
              <a:rPr sz="1300" dirty="0">
                <a:solidFill>
                  <a:srgbClr val="008086"/>
                </a:solidFill>
              </a:rPr>
              <a:t>г. </a:t>
            </a:r>
          </a:p>
        </p:txBody>
      </p:sp>
      <p:sp>
        <p:nvSpPr>
          <p:cNvPr id="414" name="Shape 414"/>
          <p:cNvSpPr/>
          <p:nvPr/>
        </p:nvSpPr>
        <p:spPr>
          <a:xfrm>
            <a:off x="1914334" y="4825155"/>
            <a:ext cx="3516345"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6200" dirty="0" smtClean="0">
                <a:solidFill>
                  <a:srgbClr val="45D399"/>
                </a:solidFill>
              </a:rPr>
              <a:t>1 113 319</a:t>
            </a:r>
            <a:endParaRPr sz="6200" dirty="0">
              <a:solidFill>
                <a:srgbClr val="45D399"/>
              </a:solidFill>
            </a:endParaRPr>
          </a:p>
        </p:txBody>
      </p:sp>
      <p:sp>
        <p:nvSpPr>
          <p:cNvPr id="415" name="Shape 415"/>
          <p:cNvSpPr/>
          <p:nvPr/>
        </p:nvSpPr>
        <p:spPr>
          <a:xfrm>
            <a:off x="6168794" y="4829226"/>
            <a:ext cx="3750537"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6200" dirty="0" smtClean="0">
                <a:solidFill>
                  <a:srgbClr val="45D399"/>
                </a:solidFill>
              </a:rPr>
              <a:t>4 929 115</a:t>
            </a:r>
            <a:endParaRPr sz="6200" dirty="0">
              <a:solidFill>
                <a:srgbClr val="45D399"/>
              </a:solidFill>
            </a:endParaRPr>
          </a:p>
        </p:txBody>
      </p:sp>
      <p:sp>
        <p:nvSpPr>
          <p:cNvPr id="416" name="Shape 416"/>
          <p:cNvSpPr/>
          <p:nvPr/>
        </p:nvSpPr>
        <p:spPr>
          <a:xfrm>
            <a:off x="11431308" y="4829226"/>
            <a:ext cx="3144449"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6200" dirty="0" smtClean="0">
                <a:solidFill>
                  <a:srgbClr val="45D399"/>
                </a:solidFill>
              </a:rPr>
              <a:t>6</a:t>
            </a:r>
            <a:r>
              <a:rPr sz="6200" dirty="0" smtClean="0">
                <a:solidFill>
                  <a:srgbClr val="45D399"/>
                </a:solidFill>
              </a:rPr>
              <a:t> минут</a:t>
            </a:r>
            <a:endParaRPr sz="6200" dirty="0">
              <a:solidFill>
                <a:srgbClr val="45D399"/>
              </a:solidFill>
            </a:endParaRPr>
          </a:p>
        </p:txBody>
      </p:sp>
      <p:sp>
        <p:nvSpPr>
          <p:cNvPr id="417" name="Shape 417"/>
          <p:cNvSpPr/>
          <p:nvPr/>
        </p:nvSpPr>
        <p:spPr>
          <a:xfrm>
            <a:off x="-120148" y="5914381"/>
            <a:ext cx="5832476"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70000"/>
              </a:lnSpc>
              <a:defRPr sz="1800"/>
            </a:pPr>
            <a:r>
              <a:rPr sz="1600" b="1" dirty="0" smtClean="0">
                <a:solidFill>
                  <a:srgbClr val="FAFEFF"/>
                </a:solidFill>
                <a:latin typeface="Proxima Nova Regular"/>
                <a:ea typeface="Proxima Nova Regular"/>
                <a:cs typeface="Proxima Nova Regular"/>
                <a:sym typeface="Proxima Nova Regular"/>
              </a:rPr>
              <a:t>ЕЖЕМЕСЯЧНАЯ </a:t>
            </a:r>
          </a:p>
          <a:p>
            <a:pPr lvl="0" defTabSz="457200">
              <a:lnSpc>
                <a:spcPct val="70000"/>
              </a:lnSpc>
              <a:defRPr sz="1800"/>
            </a:pPr>
            <a:r>
              <a:rPr sz="1600" b="1" dirty="0" smtClean="0">
                <a:solidFill>
                  <a:srgbClr val="FAFEFF"/>
                </a:solidFill>
                <a:latin typeface="Proxima Nova Regular"/>
                <a:ea typeface="Proxima Nova Regular"/>
                <a:cs typeface="Proxima Nova Regular"/>
                <a:sym typeface="Proxima Nova Regular"/>
              </a:rPr>
              <a:t>УНИКАЛЬНАЯ АУДИТОРИЯ </a:t>
            </a:r>
            <a:endParaRPr sz="1600" b="1" dirty="0">
              <a:solidFill>
                <a:srgbClr val="FAFEFF"/>
              </a:solidFill>
              <a:latin typeface="Proxima Nova Regular"/>
              <a:ea typeface="Proxima Nova Regular"/>
              <a:cs typeface="Proxima Nova Regular"/>
              <a:sym typeface="Proxima Nova Regular"/>
            </a:endParaRPr>
          </a:p>
        </p:txBody>
      </p:sp>
      <p:sp>
        <p:nvSpPr>
          <p:cNvPr id="418" name="Shape 418"/>
          <p:cNvSpPr/>
          <p:nvPr/>
        </p:nvSpPr>
        <p:spPr>
          <a:xfrm>
            <a:off x="6612292" y="5914381"/>
            <a:ext cx="3168650" cy="4493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MONTHLY</a:t>
            </a:r>
          </a:p>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PAGE VIEWS</a:t>
            </a:r>
            <a:endParaRPr lang="en-US" sz="1600" b="1" dirty="0">
              <a:solidFill>
                <a:srgbClr val="FAFEFF"/>
              </a:solidFill>
              <a:latin typeface="Proxima Nova Regular"/>
              <a:ea typeface="Proxima Nova Regular"/>
              <a:cs typeface="Proxima Nova Regular"/>
              <a:sym typeface="Proxima Nova Regular"/>
            </a:endParaRPr>
          </a:p>
        </p:txBody>
      </p:sp>
      <p:sp>
        <p:nvSpPr>
          <p:cNvPr id="419" name="Shape 419"/>
          <p:cNvSpPr/>
          <p:nvPr/>
        </p:nvSpPr>
        <p:spPr>
          <a:xfrm>
            <a:off x="10953750" y="5914381"/>
            <a:ext cx="3816350" cy="4493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AVERAGE</a:t>
            </a:r>
          </a:p>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TIME SPENT</a:t>
            </a:r>
            <a:endParaRPr lang="en-US" sz="1600" b="1" dirty="0">
              <a:solidFill>
                <a:srgbClr val="FAFEFF"/>
              </a:solidFill>
              <a:latin typeface="Proxima Nova Regular"/>
              <a:ea typeface="Proxima Nova Regular"/>
              <a:cs typeface="Proxima Nova Regular"/>
              <a:sym typeface="Proxima Nova Regular"/>
            </a:endParaRPr>
          </a:p>
        </p:txBody>
      </p:sp>
      <p:pic>
        <p:nvPicPr>
          <p:cNvPr id="420" name="wonder_wh.png"/>
          <p:cNvPicPr/>
          <p:nvPr/>
        </p:nvPicPr>
        <p:blipFill>
          <a:blip r:embed="rId4" cstate="email">
            <a:extLst>
              <a:ext uri="{28A0092B-C50C-407E-A947-70E740481C1C}">
                <a14:useLocalDpi xmlns:a14="http://schemas.microsoft.com/office/drawing/2010/main"/>
              </a:ext>
            </a:extLst>
          </a:blip>
          <a:srcRect/>
          <a:stretch>
            <a:fillRect/>
          </a:stretch>
        </p:blipFill>
        <p:spPr>
          <a:xfrm>
            <a:off x="6509543" y="1238553"/>
            <a:ext cx="3439976" cy="1501528"/>
          </a:xfrm>
          <a:prstGeom prst="rect">
            <a:avLst/>
          </a:prstGeom>
          <a:ln w="12700">
            <a:miter lim="400000"/>
          </a:ln>
        </p:spPr>
      </p:pic>
      <p:sp>
        <p:nvSpPr>
          <p:cNvPr id="421" name="Shape 421"/>
          <p:cNvSpPr/>
          <p:nvPr/>
        </p:nvSpPr>
        <p:spPr>
          <a:xfrm>
            <a:off x="73722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23" name="won-2.jpg"/>
          <p:cNvPicPr/>
          <p:nvPr/>
        </p:nvPicPr>
        <p:blipFill>
          <a:blip r:embed="rId2">
            <a:extLst/>
          </a:blip>
          <a:stretch>
            <a:fillRect/>
          </a:stretch>
        </p:blipFill>
        <p:spPr>
          <a:xfrm>
            <a:off x="0" y="0"/>
            <a:ext cx="16256000" cy="9144000"/>
          </a:xfrm>
          <a:prstGeom prst="rect">
            <a:avLst/>
          </a:prstGeom>
          <a:ln w="12700">
            <a:miter lim="400000"/>
          </a:ln>
        </p:spPr>
      </p:pic>
      <p:sp>
        <p:nvSpPr>
          <p:cNvPr id="424" name="Shape 424"/>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13.jpg"/>
          <p:cNvPicPr/>
          <p:nvPr/>
        </p:nvPicPr>
        <p:blipFill>
          <a:blip r:embed="rId2">
            <a:alphaModFix amt="56400"/>
            <a:extLst/>
          </a:blip>
          <a:stretch>
            <a:fillRect/>
          </a:stretch>
        </p:blipFill>
        <p:spPr>
          <a:xfrm>
            <a:off x="6349" y="0"/>
            <a:ext cx="16256001" cy="9144000"/>
          </a:xfrm>
          <a:prstGeom prst="rect">
            <a:avLst/>
          </a:prstGeom>
          <a:ln w="12700">
            <a:miter lim="400000"/>
          </a:ln>
        </p:spPr>
      </p:pic>
      <p:sp>
        <p:nvSpPr>
          <p:cNvPr id="428" name="Shape 428"/>
          <p:cNvSpPr/>
          <p:nvPr/>
        </p:nvSpPr>
        <p:spPr>
          <a:xfrm>
            <a:off x="1007938" y="3339083"/>
            <a:ext cx="4419402"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Live discussion on city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fashion </a:t>
            </a:r>
            <a:r>
              <a:rPr lang="en-US" sz="1700" dirty="0">
                <a:solidFill>
                  <a:srgbClr val="F9FFF7"/>
                </a:solidFill>
                <a:latin typeface="Proxima Nova Regular"/>
                <a:ea typeface="Proxima Nova Regular"/>
                <a:cs typeface="Proxima Nova Regular"/>
                <a:sym typeface="Proxima Nova Regular"/>
              </a:rPr>
              <a:t>today</a:t>
            </a:r>
            <a:endParaRPr sz="1700" dirty="0">
              <a:solidFill>
                <a:srgbClr val="F9FFF7"/>
              </a:solidFill>
              <a:latin typeface="Proxima Nova Regular"/>
              <a:ea typeface="Proxima Nova Regular"/>
              <a:cs typeface="Proxima Nova Regular"/>
              <a:sym typeface="Proxima Nova Regular"/>
            </a:endParaRPr>
          </a:p>
        </p:txBody>
      </p:sp>
      <p:sp>
        <p:nvSpPr>
          <p:cNvPr id="429" name="Shape 429"/>
          <p:cNvSpPr/>
          <p:nvPr/>
        </p:nvSpPr>
        <p:spPr>
          <a:xfrm>
            <a:off x="2313185" y="2671120"/>
            <a:ext cx="180890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Style</a:t>
            </a:r>
            <a:endParaRPr sz="3700" b="1" dirty="0">
              <a:solidFill>
                <a:srgbClr val="FDFFF3"/>
              </a:solidFill>
            </a:endParaRPr>
          </a:p>
        </p:txBody>
      </p:sp>
      <p:sp>
        <p:nvSpPr>
          <p:cNvPr id="430" name="Shape 430"/>
          <p:cNvSpPr/>
          <p:nvPr/>
        </p:nvSpPr>
        <p:spPr>
          <a:xfrm>
            <a:off x="6050172" y="3333883"/>
            <a:ext cx="4260951" cy="11387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Everything a progressive lady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should </a:t>
            </a:r>
            <a:r>
              <a:rPr lang="en-US" sz="1700" dirty="0">
                <a:solidFill>
                  <a:srgbClr val="F9FFF7"/>
                </a:solidFill>
                <a:latin typeface="Proxima Nova Regular"/>
                <a:ea typeface="Proxima Nova Regular"/>
                <a:cs typeface="Proxima Nova Regular"/>
                <a:sym typeface="Proxima Nova Regular"/>
              </a:rPr>
              <a:t>know about make-up,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perfumes</a:t>
            </a:r>
            <a:r>
              <a:rPr lang="en-US" sz="1700" dirty="0">
                <a:solidFill>
                  <a:srgbClr val="F9FFF7"/>
                </a:solidFill>
                <a:latin typeface="Proxima Nova Regular"/>
                <a:ea typeface="Proxima Nova Regular"/>
                <a:cs typeface="Proxima Nova Regular"/>
                <a:sym typeface="Proxima Nova Regular"/>
              </a:rPr>
              <a:t>, fitness and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healthy </a:t>
            </a:r>
            <a:r>
              <a:rPr lang="en-US" sz="1700" dirty="0">
                <a:solidFill>
                  <a:srgbClr val="F9FFF7"/>
                </a:solidFill>
                <a:latin typeface="Proxima Nova Regular"/>
                <a:ea typeface="Proxima Nova Regular"/>
                <a:cs typeface="Proxima Nova Regular"/>
                <a:sym typeface="Proxima Nova Regular"/>
              </a:rPr>
              <a:t>lifestyle</a:t>
            </a:r>
            <a:endParaRPr sz="1700" dirty="0">
              <a:solidFill>
                <a:srgbClr val="F9FFF7"/>
              </a:solidFill>
              <a:latin typeface="Proxima Nova Regular"/>
              <a:ea typeface="Proxima Nova Regular"/>
              <a:cs typeface="Proxima Nova Regular"/>
              <a:sym typeface="Proxima Nova Regular"/>
            </a:endParaRPr>
          </a:p>
        </p:txBody>
      </p:sp>
      <p:sp>
        <p:nvSpPr>
          <p:cNvPr id="431" name="Shape 431"/>
          <p:cNvSpPr/>
          <p:nvPr/>
        </p:nvSpPr>
        <p:spPr>
          <a:xfrm>
            <a:off x="6795255" y="2669580"/>
            <a:ext cx="274106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Beauty</a:t>
            </a:r>
            <a:endParaRPr sz="3700" b="1" dirty="0">
              <a:solidFill>
                <a:srgbClr val="FDFFF3"/>
              </a:solidFill>
            </a:endParaRPr>
          </a:p>
        </p:txBody>
      </p:sp>
      <p:sp>
        <p:nvSpPr>
          <p:cNvPr id="432" name="Shape 432"/>
          <p:cNvSpPr/>
          <p:nvPr/>
        </p:nvSpPr>
        <p:spPr>
          <a:xfrm>
            <a:off x="4654938" y="6129375"/>
            <a:ext cx="7135674"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Movies, festivals, concerts, series and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expositions </a:t>
            </a:r>
            <a:r>
              <a:rPr lang="en-US" sz="1700" dirty="0">
                <a:solidFill>
                  <a:srgbClr val="F9FFF7"/>
                </a:solidFill>
                <a:latin typeface="Proxima Nova Regular"/>
                <a:ea typeface="Proxima Nova Regular"/>
                <a:cs typeface="Proxima Nova Regular"/>
                <a:sym typeface="Proxima Nova Regular"/>
              </a:rPr>
              <a:t>which one never finds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on </a:t>
            </a:r>
            <a:r>
              <a:rPr lang="en-US" sz="1700" dirty="0">
                <a:solidFill>
                  <a:srgbClr val="F9FFF7"/>
                </a:solidFill>
                <a:latin typeface="Proxima Nova Regular"/>
                <a:ea typeface="Proxima Nova Regular"/>
                <a:cs typeface="Proxima Nova Regular"/>
                <a:sym typeface="Proxima Nova Regular"/>
              </a:rPr>
              <a:t>other women </a:t>
            </a:r>
            <a:r>
              <a:rPr lang="en-US" sz="1700" dirty="0" smtClean="0">
                <a:solidFill>
                  <a:srgbClr val="F9FFF7"/>
                </a:solidFill>
                <a:latin typeface="Proxima Nova Regular"/>
                <a:ea typeface="Proxima Nova Regular"/>
                <a:cs typeface="Proxima Nova Regular"/>
                <a:sym typeface="Proxima Nova Regular"/>
              </a:rPr>
              <a:t>resources</a:t>
            </a:r>
            <a:endParaRPr lang="en-US" sz="1700" dirty="0">
              <a:solidFill>
                <a:srgbClr val="F9FFF7"/>
              </a:solidFill>
              <a:latin typeface="Proxima Nova Regular"/>
              <a:ea typeface="Proxima Nova Regular"/>
              <a:cs typeface="Proxima Nova Regular"/>
              <a:sym typeface="Proxima Nova Regular"/>
            </a:endParaRPr>
          </a:p>
        </p:txBody>
      </p:sp>
      <p:sp>
        <p:nvSpPr>
          <p:cNvPr id="433" name="Shape 433"/>
          <p:cNvSpPr/>
          <p:nvPr/>
        </p:nvSpPr>
        <p:spPr>
          <a:xfrm>
            <a:off x="6290960" y="5474344"/>
            <a:ext cx="3863629"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Entertainment</a:t>
            </a:r>
            <a:endParaRPr sz="3700" b="1" dirty="0">
              <a:solidFill>
                <a:srgbClr val="FDFFF3"/>
              </a:solidFill>
            </a:endParaRPr>
          </a:p>
        </p:txBody>
      </p:sp>
      <p:sp>
        <p:nvSpPr>
          <p:cNvPr id="434" name="Shape 434"/>
          <p:cNvSpPr/>
          <p:nvPr/>
        </p:nvSpPr>
        <p:spPr>
          <a:xfrm>
            <a:off x="10933955" y="3325740"/>
            <a:ext cx="4025306"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Interesting people life principles</a:t>
            </a:r>
            <a:r>
              <a:rPr lang="en-US" sz="1700" dirty="0" smtClean="0">
                <a:solidFill>
                  <a:srgbClr val="F9FFF7"/>
                </a:solidFill>
                <a:latin typeface="Proxima Nova Regular"/>
                <a:ea typeface="Proxima Nova Regular"/>
                <a:cs typeface="Proxima Nova Regular"/>
              </a:rPr>
              <a:t>,</a:t>
            </a:r>
          </a:p>
          <a:p>
            <a:pPr defTabSz="457200"/>
            <a:r>
              <a:rPr lang="en-US" sz="1700" dirty="0" smtClean="0">
                <a:solidFill>
                  <a:srgbClr val="F9FFF7"/>
                </a:solidFill>
                <a:latin typeface="Proxima Nova Regular"/>
                <a:ea typeface="Proxima Nova Regular"/>
                <a:cs typeface="Proxima Nova Regular"/>
              </a:rPr>
              <a:t> </a:t>
            </a:r>
            <a:r>
              <a:rPr lang="en-US" sz="1700" dirty="0">
                <a:solidFill>
                  <a:srgbClr val="F9FFF7"/>
                </a:solidFill>
                <a:latin typeface="Proxima Nova Regular"/>
                <a:ea typeface="Proxima Nova Regular"/>
                <a:cs typeface="Proxima Nova Regular"/>
              </a:rPr>
              <a:t>men view on relationships, </a:t>
            </a:r>
            <a:endParaRPr lang="en-US" sz="1700" dirty="0" smtClean="0">
              <a:solidFill>
                <a:srgbClr val="F9FFF7"/>
              </a:solidFill>
              <a:latin typeface="Proxima Nova Regular"/>
              <a:ea typeface="Proxima Nova Regular"/>
              <a:cs typeface="Proxima Nova Regular"/>
            </a:endParaRPr>
          </a:p>
          <a:p>
            <a:pPr defTabSz="457200"/>
            <a:r>
              <a:rPr lang="en-US" sz="1700" dirty="0" smtClean="0">
                <a:solidFill>
                  <a:srgbClr val="F9FFF7"/>
                </a:solidFill>
                <a:latin typeface="Proxima Nova Regular"/>
                <a:ea typeface="Proxima Nova Regular"/>
                <a:cs typeface="Proxima Nova Regular"/>
              </a:rPr>
              <a:t>modern </a:t>
            </a:r>
            <a:r>
              <a:rPr lang="en-US" sz="1700" dirty="0">
                <a:solidFill>
                  <a:srgbClr val="F9FFF7"/>
                </a:solidFill>
                <a:latin typeface="Proxima Nova Regular"/>
                <a:ea typeface="Proxima Nova Regular"/>
                <a:cs typeface="Proxima Nova Regular"/>
              </a:rPr>
              <a:t>lady hobbies, etc.</a:t>
            </a:r>
          </a:p>
        </p:txBody>
      </p:sp>
      <p:sp>
        <p:nvSpPr>
          <p:cNvPr id="435" name="Shape 435"/>
          <p:cNvSpPr/>
          <p:nvPr/>
        </p:nvSpPr>
        <p:spPr>
          <a:xfrm>
            <a:off x="11960646" y="2689948"/>
            <a:ext cx="180890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Life</a:t>
            </a:r>
            <a:endParaRPr sz="3700" b="1" dirty="0">
              <a:solidFill>
                <a:srgbClr val="FDFFF3"/>
              </a:solidFill>
            </a:endParaRPr>
          </a:p>
        </p:txBody>
      </p:sp>
      <p:sp>
        <p:nvSpPr>
          <p:cNvPr id="436" name="Shape 436"/>
          <p:cNvSpPr/>
          <p:nvPr/>
        </p:nvSpPr>
        <p:spPr>
          <a:xfrm>
            <a:off x="3110362" y="2381610"/>
            <a:ext cx="21455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1</a:t>
            </a:r>
          </a:p>
        </p:txBody>
      </p:sp>
      <p:sp>
        <p:nvSpPr>
          <p:cNvPr id="437" name="Shape 437"/>
          <p:cNvSpPr/>
          <p:nvPr/>
        </p:nvSpPr>
        <p:spPr>
          <a:xfrm>
            <a:off x="3022861" y="23722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438" name="Shape 438"/>
          <p:cNvSpPr/>
          <p:nvPr/>
        </p:nvSpPr>
        <p:spPr>
          <a:xfrm>
            <a:off x="8058511" y="2381610"/>
            <a:ext cx="2442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2</a:t>
            </a:r>
          </a:p>
        </p:txBody>
      </p:sp>
      <p:sp>
        <p:nvSpPr>
          <p:cNvPr id="439" name="Shape 439"/>
          <p:cNvSpPr/>
          <p:nvPr/>
        </p:nvSpPr>
        <p:spPr>
          <a:xfrm>
            <a:off x="7971011" y="23722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440" name="Shape 440"/>
          <p:cNvSpPr/>
          <p:nvPr/>
        </p:nvSpPr>
        <p:spPr>
          <a:xfrm>
            <a:off x="12727179" y="2381610"/>
            <a:ext cx="24518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3</a:t>
            </a:r>
          </a:p>
        </p:txBody>
      </p:sp>
      <p:sp>
        <p:nvSpPr>
          <p:cNvPr id="441" name="Shape 441"/>
          <p:cNvSpPr/>
          <p:nvPr/>
        </p:nvSpPr>
        <p:spPr>
          <a:xfrm>
            <a:off x="12639679" y="23722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442" name="Shape 442"/>
          <p:cNvSpPr/>
          <p:nvPr/>
        </p:nvSpPr>
        <p:spPr>
          <a:xfrm>
            <a:off x="8059454" y="5133470"/>
            <a:ext cx="24953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4</a:t>
            </a:r>
          </a:p>
        </p:txBody>
      </p:sp>
      <p:sp>
        <p:nvSpPr>
          <p:cNvPr id="443" name="Shape 443"/>
          <p:cNvSpPr/>
          <p:nvPr/>
        </p:nvSpPr>
        <p:spPr>
          <a:xfrm>
            <a:off x="7971954" y="5124113"/>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444" name="Shape 444"/>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pic>
        <p:nvPicPr>
          <p:cNvPr id="445" name="wonder_wh.png"/>
          <p:cNvPicPr/>
          <p:nvPr/>
        </p:nvPicPr>
        <p:blipFill>
          <a:blip r:embed="rId3" cstate="email">
            <a:extLst>
              <a:ext uri="{28A0092B-C50C-407E-A947-70E740481C1C}">
                <a14:useLocalDpi xmlns:a14="http://schemas.microsoft.com/office/drawing/2010/main"/>
              </a:ext>
            </a:extLst>
          </a:blip>
          <a:srcRect/>
          <a:stretch>
            <a:fillRect/>
          </a:stretch>
        </p:blipFill>
        <p:spPr>
          <a:xfrm>
            <a:off x="437570" y="356292"/>
            <a:ext cx="1950745" cy="851489"/>
          </a:xfrm>
          <a:prstGeom prst="rect">
            <a:avLst/>
          </a:prstGeom>
          <a:ln w="12700">
            <a:miter lim="400000"/>
          </a:ln>
        </p:spPr>
      </p:pic>
      <p:sp>
        <p:nvSpPr>
          <p:cNvPr id="22" name="Shape 72"/>
          <p:cNvSpPr/>
          <p:nvPr/>
        </p:nvSpPr>
        <p:spPr>
          <a:xfrm>
            <a:off x="4706582" y="732630"/>
            <a:ext cx="6665617"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Content columns</a:t>
            </a:r>
            <a:endParaRPr lang="en-US" sz="6400" dirty="0">
              <a:solidFill>
                <a:srgbClr val="53D39C"/>
              </a:solidFill>
            </a:endParaRPr>
          </a:p>
        </p:txBody>
      </p:sp>
    </p:spTree>
    <p:extLst>
      <p:ext uri="{BB962C8B-B14F-4D97-AF65-F5344CB8AC3E}">
        <p14:creationId xmlns:p14="http://schemas.microsoft.com/office/powerpoint/2010/main" val="1517398783"/>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12.jpg"/>
          <p:cNvPicPr/>
          <p:nvPr/>
        </p:nvPicPr>
        <p:blipFill>
          <a:blip r:embed="rId3">
            <a:alphaModFix amt="82839"/>
            <a:extLst/>
          </a:blip>
          <a:stretch>
            <a:fillRect/>
          </a:stretch>
        </p:blipFill>
        <p:spPr>
          <a:xfrm>
            <a:off x="2221" y="18956"/>
            <a:ext cx="16256001" cy="9144000"/>
          </a:xfrm>
          <a:prstGeom prst="rect">
            <a:avLst/>
          </a:prstGeom>
          <a:ln w="12700">
            <a:miter lim="400000"/>
          </a:ln>
        </p:spPr>
      </p:pic>
      <p:pic>
        <p:nvPicPr>
          <p:cNvPr id="448" name="wonder-1.png" descr="wonder-1.png"/>
          <p:cNvPicPr/>
          <p:nvPr/>
        </p:nvPicPr>
        <p:blipFill>
          <a:blip r:embed="rId4">
            <a:extLst/>
          </a:blip>
          <a:stretch>
            <a:fillRect/>
          </a:stretch>
        </p:blipFill>
        <p:spPr>
          <a:xfrm>
            <a:off x="14752637" y="8532812"/>
            <a:ext cx="919163" cy="276226"/>
          </a:xfrm>
          <a:prstGeom prst="rect">
            <a:avLst/>
          </a:prstGeom>
          <a:ln w="12700">
            <a:miter lim="400000"/>
          </a:ln>
        </p:spPr>
      </p:pic>
      <p:sp>
        <p:nvSpPr>
          <p:cNvPr id="449" name="Shape 449"/>
          <p:cNvSpPr/>
          <p:nvPr/>
        </p:nvSpPr>
        <p:spPr>
          <a:xfrm>
            <a:off x="1899531" y="4107827"/>
            <a:ext cx="12461380" cy="14465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2200" dirty="0">
                <a:solidFill>
                  <a:srgbClr val="FFFFFF"/>
                </a:solidFill>
                <a:latin typeface="Proxima Nova Regular"/>
                <a:ea typeface="Proxima Nova Regular"/>
                <a:cs typeface="Proxima Nova Regular"/>
                <a:sym typeface="Proxima Nova Regular"/>
              </a:rPr>
              <a:t>Women who live in big cities aged from 20 to 40. The core of the audience are modern ladies aged 25-34 years old. Their life is a fusion of career, relationships, dating, traveling, cultural and social life. They are not only stylish, but choosy and critical so they prefer quality products and entertainment. They lead very active life and have a lot of friends and acquaintances.</a:t>
            </a:r>
          </a:p>
        </p:txBody>
      </p:sp>
      <p:sp>
        <p:nvSpPr>
          <p:cNvPr id="450" name="Shape 450"/>
          <p:cNvSpPr/>
          <p:nvPr/>
        </p:nvSpPr>
        <p:spPr>
          <a:xfrm>
            <a:off x="5757774" y="6645624"/>
            <a:ext cx="5119348"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6200" dirty="0">
                <a:solidFill>
                  <a:srgbClr val="45D399"/>
                </a:solidFill>
              </a:rPr>
              <a:t>25</a:t>
            </a:r>
            <a:r>
              <a:rPr sz="6200" dirty="0" smtClean="0">
                <a:solidFill>
                  <a:srgbClr val="45D399"/>
                </a:solidFill>
              </a:rPr>
              <a:t>-</a:t>
            </a:r>
            <a:r>
              <a:rPr lang="ru-RU" sz="6200" dirty="0" smtClean="0">
                <a:solidFill>
                  <a:srgbClr val="45D399"/>
                </a:solidFill>
              </a:rPr>
              <a:t>34</a:t>
            </a:r>
            <a:r>
              <a:rPr sz="6200" dirty="0" smtClean="0">
                <a:solidFill>
                  <a:srgbClr val="45D399"/>
                </a:solidFill>
              </a:rPr>
              <a:t> </a:t>
            </a:r>
            <a:r>
              <a:rPr lang="en-US" sz="6200" dirty="0" smtClean="0">
                <a:solidFill>
                  <a:srgbClr val="45D399"/>
                </a:solidFill>
              </a:rPr>
              <a:t>YEARS</a:t>
            </a:r>
            <a:endParaRPr sz="6200" dirty="0">
              <a:solidFill>
                <a:srgbClr val="45D399"/>
              </a:solidFill>
            </a:endParaRPr>
          </a:p>
        </p:txBody>
      </p:sp>
      <p:sp>
        <p:nvSpPr>
          <p:cNvPr id="451" name="Shape 451"/>
          <p:cNvSpPr/>
          <p:nvPr/>
        </p:nvSpPr>
        <p:spPr>
          <a:xfrm>
            <a:off x="6061149" y="7547560"/>
            <a:ext cx="4176054" cy="3180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90000"/>
              </a:lnSpc>
              <a:defRPr sz="1600" b="1">
                <a:solidFill>
                  <a:srgbClr val="FAFEFF"/>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600" b="1" dirty="0" smtClean="0">
                <a:solidFill>
                  <a:srgbClr val="FAFEFF"/>
                </a:solidFill>
              </a:rPr>
              <a:t>THE CORE AUDIENCE</a:t>
            </a:r>
            <a:endParaRPr sz="1600" b="1" dirty="0">
              <a:solidFill>
                <a:srgbClr val="FAFEFF"/>
              </a:solidFill>
            </a:endParaRPr>
          </a:p>
        </p:txBody>
      </p:sp>
      <p:sp>
        <p:nvSpPr>
          <p:cNvPr id="452" name="Shape 452"/>
          <p:cNvSpPr/>
          <p:nvPr/>
        </p:nvSpPr>
        <p:spPr>
          <a:xfrm>
            <a:off x="6218570" y="442806"/>
            <a:ext cx="3705730"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Audience</a:t>
            </a:r>
            <a:endParaRPr sz="6400" dirty="0">
              <a:solidFill>
                <a:srgbClr val="53D39C"/>
              </a:solidFill>
            </a:endParaRPr>
          </a:p>
        </p:txBody>
      </p:sp>
      <p:pic>
        <p:nvPicPr>
          <p:cNvPr id="453" name="won.png"/>
          <p:cNvPicPr/>
          <p:nvPr/>
        </p:nvPicPr>
        <p:blipFill>
          <a:blip r:embed="rId5" cstate="email">
            <a:extLst>
              <a:ext uri="{28A0092B-C50C-407E-A947-70E740481C1C}">
                <a14:useLocalDpi xmlns:a14="http://schemas.microsoft.com/office/drawing/2010/main"/>
              </a:ext>
            </a:extLst>
          </a:blip>
          <a:stretch>
            <a:fillRect/>
          </a:stretch>
        </p:blipFill>
        <p:spPr>
          <a:xfrm>
            <a:off x="5244755" y="1999172"/>
            <a:ext cx="1457214" cy="1457215"/>
          </a:xfrm>
          <a:prstGeom prst="rect">
            <a:avLst/>
          </a:prstGeom>
          <a:ln w="12700">
            <a:miter lim="400000"/>
          </a:ln>
        </p:spPr>
      </p:pic>
      <p:pic>
        <p:nvPicPr>
          <p:cNvPr id="454" name="won2.png"/>
          <p:cNvPicPr/>
          <p:nvPr/>
        </p:nvPicPr>
        <p:blipFill>
          <a:blip r:embed="rId6" cstate="email">
            <a:extLst>
              <a:ext uri="{28A0092B-C50C-407E-A947-70E740481C1C}">
                <a14:useLocalDpi xmlns:a14="http://schemas.microsoft.com/office/drawing/2010/main"/>
              </a:ext>
            </a:extLst>
          </a:blip>
          <a:stretch>
            <a:fillRect/>
          </a:stretch>
        </p:blipFill>
        <p:spPr>
          <a:xfrm>
            <a:off x="9609273" y="2014093"/>
            <a:ext cx="1427372" cy="1427372"/>
          </a:xfrm>
          <a:prstGeom prst="rect">
            <a:avLst/>
          </a:prstGeom>
          <a:ln w="12700">
            <a:miter lim="400000"/>
          </a:ln>
        </p:spPr>
      </p:pic>
      <p:pic>
        <p:nvPicPr>
          <p:cNvPr id="455" name="won3.png"/>
          <p:cNvPicPr/>
          <p:nvPr/>
        </p:nvPicPr>
        <p:blipFill>
          <a:blip r:embed="rId7" cstate="email">
            <a:extLst>
              <a:ext uri="{28A0092B-C50C-407E-A947-70E740481C1C}">
                <a14:useLocalDpi xmlns:a14="http://schemas.microsoft.com/office/drawing/2010/main"/>
              </a:ext>
            </a:extLst>
          </a:blip>
          <a:stretch>
            <a:fillRect/>
          </a:stretch>
        </p:blipFill>
        <p:spPr>
          <a:xfrm>
            <a:off x="7416535" y="2014093"/>
            <a:ext cx="1427372" cy="1427372"/>
          </a:xfrm>
          <a:prstGeom prst="rect">
            <a:avLst/>
          </a:prstGeom>
          <a:ln w="12700">
            <a:miter lim="400000"/>
          </a:ln>
        </p:spPr>
      </p:pic>
      <p:sp>
        <p:nvSpPr>
          <p:cNvPr id="456" name="Shape 456"/>
          <p:cNvSpPr/>
          <p:nvPr/>
        </p:nvSpPr>
        <p:spPr>
          <a:xfrm>
            <a:off x="7272831"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457" name="Shape 457"/>
          <p:cNvSpPr/>
          <p:nvPr/>
        </p:nvSpPr>
        <p:spPr>
          <a:xfrm>
            <a:off x="5147405" y="1901823"/>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458" name="Shape 458"/>
          <p:cNvSpPr/>
          <p:nvPr/>
        </p:nvSpPr>
        <p:spPr>
          <a:xfrm>
            <a:off x="7304265" y="1901823"/>
            <a:ext cx="1651912"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459" name="Shape 459"/>
          <p:cNvSpPr/>
          <p:nvPr/>
        </p:nvSpPr>
        <p:spPr>
          <a:xfrm>
            <a:off x="9497003" y="1901823"/>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pic>
        <p:nvPicPr>
          <p:cNvPr id="468" name="wonder_wh.png"/>
          <p:cNvPicPr/>
          <p:nvPr/>
        </p:nvPicPr>
        <p:blipFill>
          <a:blip r:embed="rId8" cstate="email">
            <a:extLst>
              <a:ext uri="{28A0092B-C50C-407E-A947-70E740481C1C}">
                <a14:useLocalDpi xmlns:a14="http://schemas.microsoft.com/office/drawing/2010/main"/>
              </a:ext>
            </a:extLst>
          </a:blip>
          <a:srcRect/>
          <a:stretch>
            <a:fillRect/>
          </a:stretch>
        </p:blipFill>
        <p:spPr>
          <a:xfrm>
            <a:off x="437570" y="356292"/>
            <a:ext cx="1950745" cy="851489"/>
          </a:xfrm>
          <a:prstGeom prst="rect">
            <a:avLst/>
          </a:prstGeom>
          <a:ln w="12700">
            <a:miter lim="400000"/>
          </a:ln>
        </p:spPr>
      </p:pic>
    </p:spTree>
    <p:extLst>
      <p:ext uri="{BB962C8B-B14F-4D97-AF65-F5344CB8AC3E}">
        <p14:creationId xmlns:p14="http://schemas.microsoft.com/office/powerpoint/2010/main" val="1139557037"/>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14.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graphicFrame>
        <p:nvGraphicFramePr>
          <p:cNvPr id="124" name="Chart 124"/>
          <p:cNvGraphicFramePr/>
          <p:nvPr>
            <p:extLst>
              <p:ext uri="{D42A27DB-BD31-4B8C-83A1-F6EECF244321}">
                <p14:modId xmlns:p14="http://schemas.microsoft.com/office/powerpoint/2010/main" val="1348939753"/>
              </p:ext>
            </p:extLst>
          </p:nvPr>
        </p:nvGraphicFramePr>
        <p:xfrm>
          <a:off x="1456978" y="3200753"/>
          <a:ext cx="3489425" cy="3489425"/>
        </p:xfrm>
        <a:graphic>
          <a:graphicData uri="http://schemas.openxmlformats.org/drawingml/2006/chart">
            <c:chart xmlns:c="http://schemas.openxmlformats.org/drawingml/2006/chart" xmlns:r="http://schemas.openxmlformats.org/officeDocument/2006/relationships" r:id="rId3"/>
          </a:graphicData>
        </a:graphic>
      </p:graphicFrame>
      <p:sp>
        <p:nvSpPr>
          <p:cNvPr id="126" name="Shape 126"/>
          <p:cNvSpPr/>
          <p:nvPr/>
        </p:nvSpPr>
        <p:spPr>
          <a:xfrm>
            <a:off x="1686025" y="214232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Geo</a:t>
            </a:r>
            <a:endParaRPr sz="3700" b="1" dirty="0">
              <a:solidFill>
                <a:srgbClr val="FDFFF3"/>
              </a:solidFill>
            </a:endParaRPr>
          </a:p>
        </p:txBody>
      </p:sp>
      <p:graphicFrame>
        <p:nvGraphicFramePr>
          <p:cNvPr id="30" name="Диаграмма 29"/>
          <p:cNvGraphicFramePr/>
          <p:nvPr>
            <p:extLst>
              <p:ext uri="{D42A27DB-BD31-4B8C-83A1-F6EECF244321}">
                <p14:modId xmlns:p14="http://schemas.microsoft.com/office/powerpoint/2010/main" val="16837415"/>
              </p:ext>
            </p:extLst>
          </p:nvPr>
        </p:nvGraphicFramePr>
        <p:xfrm>
          <a:off x="9432322" y="2028570"/>
          <a:ext cx="6403491" cy="52566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8" name="Chart 128"/>
          <p:cNvGraphicFramePr/>
          <p:nvPr>
            <p:extLst>
              <p:ext uri="{D42A27DB-BD31-4B8C-83A1-F6EECF244321}">
                <p14:modId xmlns:p14="http://schemas.microsoft.com/office/powerpoint/2010/main" val="585916506"/>
              </p:ext>
            </p:extLst>
          </p:nvPr>
        </p:nvGraphicFramePr>
        <p:xfrm>
          <a:off x="5676036" y="3200753"/>
          <a:ext cx="3489425" cy="3489425"/>
        </p:xfrm>
        <a:graphic>
          <a:graphicData uri="http://schemas.openxmlformats.org/drawingml/2006/chart">
            <c:chart xmlns:c="http://schemas.openxmlformats.org/drawingml/2006/chart" xmlns:r="http://schemas.openxmlformats.org/officeDocument/2006/relationships" r:id="rId5"/>
          </a:graphicData>
        </a:graphic>
      </p:graphicFrame>
      <p:sp>
        <p:nvSpPr>
          <p:cNvPr id="129" name="Shape 129"/>
          <p:cNvSpPr/>
          <p:nvPr/>
        </p:nvSpPr>
        <p:spPr>
          <a:xfrm>
            <a:off x="6271301" y="5771779"/>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010202"/>
                </a:solidFill>
                <a:latin typeface="Proxima Nova Regular"/>
                <a:ea typeface="Proxima Nova Regular"/>
                <a:cs typeface="Proxima Nova Regular"/>
                <a:sym typeface="Proxima Nova Regular"/>
              </a:defRPr>
            </a:lvl1pPr>
          </a:lstStyle>
          <a:p>
            <a:pPr lvl="0">
              <a:defRPr sz="1800" b="0" cap="none">
                <a:solidFill>
                  <a:srgbClr val="000000"/>
                </a:solidFill>
              </a:defRPr>
            </a:pPr>
            <a:r>
              <a:rPr sz="1300" b="1" cap="all" dirty="0">
                <a:solidFill>
                  <a:srgbClr val="010202"/>
                </a:solidFill>
              </a:rPr>
              <a:t>Работаю</a:t>
            </a:r>
          </a:p>
        </p:txBody>
      </p:sp>
      <p:sp>
        <p:nvSpPr>
          <p:cNvPr id="131" name="Shape 131"/>
          <p:cNvSpPr/>
          <p:nvPr/>
        </p:nvSpPr>
        <p:spPr>
          <a:xfrm>
            <a:off x="7468184" y="4162444"/>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sz="1300" b="1" cap="all" dirty="0"/>
              <a:t>Не работаю</a:t>
            </a:r>
          </a:p>
        </p:txBody>
      </p:sp>
      <p:sp>
        <p:nvSpPr>
          <p:cNvPr id="134" name="Shape 134"/>
          <p:cNvSpPr/>
          <p:nvPr/>
        </p:nvSpPr>
        <p:spPr>
          <a:xfrm>
            <a:off x="5924852" y="214232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Gender</a:t>
            </a:r>
            <a:endParaRPr sz="3700" b="1" dirty="0">
              <a:solidFill>
                <a:srgbClr val="FDFFF3"/>
              </a:solidFill>
            </a:endParaRPr>
          </a:p>
        </p:txBody>
      </p:sp>
      <p:sp>
        <p:nvSpPr>
          <p:cNvPr id="141" name="Shape 141"/>
          <p:cNvSpPr/>
          <p:nvPr/>
        </p:nvSpPr>
        <p:spPr>
          <a:xfrm>
            <a:off x="10816166" y="8368124"/>
            <a:ext cx="5015757" cy="4616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r" defTabSz="457200">
              <a:defRPr sz="1800"/>
            </a:pPr>
            <a:r>
              <a:rPr lang="en-US" sz="1200" dirty="0">
                <a:solidFill>
                  <a:srgbClr val="535353"/>
                </a:solidFill>
              </a:rPr>
              <a:t>TNS Gallup, Russia 0+, </a:t>
            </a:r>
            <a:r>
              <a:rPr lang="en-US" sz="1200" dirty="0">
                <a:solidFill>
                  <a:schemeClr val="tx1">
                    <a:lumMod val="65000"/>
                    <a:lumOff val="35000"/>
                  </a:schemeClr>
                </a:solidFill>
              </a:rPr>
              <a:t>December</a:t>
            </a:r>
            <a:r>
              <a:rPr lang="en-US" sz="1200" dirty="0">
                <a:solidFill>
                  <a:srgbClr val="535353"/>
                </a:solidFill>
              </a:rPr>
              <a:t> 2014</a:t>
            </a:r>
          </a:p>
          <a:p>
            <a:pPr lvl="0" algn="r" defTabSz="457200">
              <a:defRPr sz="1800"/>
            </a:pPr>
            <a:r>
              <a:rPr lang="en-US" sz="1200" dirty="0">
                <a:solidFill>
                  <a:srgbClr val="535353"/>
                </a:solidFill>
              </a:rPr>
              <a:t>Google Analytics, December 2014</a:t>
            </a:r>
            <a:endParaRPr lang="en-US" sz="1200" dirty="0">
              <a:solidFill>
                <a:srgbClr val="535353"/>
              </a:solidFill>
            </a:endParaRPr>
          </a:p>
        </p:txBody>
      </p:sp>
      <p:sp>
        <p:nvSpPr>
          <p:cNvPr id="143" name="Shape 143"/>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163" name="Shape 163"/>
          <p:cNvSpPr/>
          <p:nvPr/>
        </p:nvSpPr>
        <p:spPr>
          <a:xfrm>
            <a:off x="9934385" y="2177607"/>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lgn="l">
              <a:defRPr sz="1800" b="0">
                <a:solidFill>
                  <a:srgbClr val="000000"/>
                </a:solidFill>
              </a:defRPr>
            </a:pPr>
            <a:r>
              <a:rPr lang="en-US" sz="3700" b="1" dirty="0" smtClean="0">
                <a:solidFill>
                  <a:srgbClr val="FDFFF3"/>
                </a:solidFill>
              </a:rPr>
              <a:t>Age</a:t>
            </a:r>
            <a:endParaRPr sz="3700" b="1" dirty="0">
              <a:solidFill>
                <a:srgbClr val="FDFFF3"/>
              </a:solidFill>
            </a:endParaRPr>
          </a:p>
        </p:txBody>
      </p:sp>
      <p:sp>
        <p:nvSpPr>
          <p:cNvPr id="150" name="Shape 150"/>
          <p:cNvSpPr/>
          <p:nvPr/>
        </p:nvSpPr>
        <p:spPr>
          <a:xfrm>
            <a:off x="8953528" y="3553589"/>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sz="1200" b="0" cap="all" dirty="0">
                <a:solidFill>
                  <a:schemeClr val="tx1"/>
                </a:solidFill>
              </a:rPr>
              <a:t>12 — </a:t>
            </a:r>
            <a:r>
              <a:rPr sz="1200" b="0" cap="all" dirty="0" smtClean="0">
                <a:solidFill>
                  <a:schemeClr val="tx1"/>
                </a:solidFill>
              </a:rPr>
              <a:t>17</a:t>
            </a:r>
            <a:endParaRPr sz="1200" b="0" cap="all" dirty="0">
              <a:solidFill>
                <a:schemeClr val="tx1"/>
              </a:solidFill>
            </a:endParaRPr>
          </a:p>
        </p:txBody>
      </p:sp>
      <p:sp>
        <p:nvSpPr>
          <p:cNvPr id="39" name="Shape 150"/>
          <p:cNvSpPr/>
          <p:nvPr/>
        </p:nvSpPr>
        <p:spPr>
          <a:xfrm>
            <a:off x="8964824" y="5043685"/>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a:solidFill>
                  <a:schemeClr val="tx1"/>
                </a:solidFill>
              </a:rPr>
              <a:t>3</a:t>
            </a:r>
            <a:r>
              <a:rPr lang="ru-RU" sz="1200" dirty="0" smtClean="0">
                <a:solidFill>
                  <a:schemeClr val="tx1"/>
                </a:solidFill>
              </a:rPr>
              <a:t>5</a:t>
            </a:r>
            <a:r>
              <a:rPr sz="1200" cap="all" dirty="0" smtClean="0">
                <a:solidFill>
                  <a:schemeClr val="tx1"/>
                </a:solidFill>
              </a:rPr>
              <a:t> </a:t>
            </a:r>
            <a:r>
              <a:rPr sz="1200" cap="all" dirty="0">
                <a:solidFill>
                  <a:schemeClr val="tx1"/>
                </a:solidFill>
              </a:rPr>
              <a:t>— </a:t>
            </a:r>
            <a:r>
              <a:rPr lang="ru-RU" sz="1200" cap="none" dirty="0" smtClean="0">
                <a:solidFill>
                  <a:schemeClr val="tx1"/>
                </a:solidFill>
              </a:rPr>
              <a:t>4</a:t>
            </a:r>
            <a:r>
              <a:rPr lang="ru-RU" sz="1200" dirty="0" smtClean="0">
                <a:solidFill>
                  <a:schemeClr val="tx1"/>
                </a:solidFill>
              </a:rPr>
              <a:t>4</a:t>
            </a:r>
            <a:endParaRPr sz="1200" cap="all" dirty="0">
              <a:solidFill>
                <a:schemeClr val="tx1"/>
              </a:solidFill>
            </a:endParaRPr>
          </a:p>
        </p:txBody>
      </p:sp>
      <p:sp>
        <p:nvSpPr>
          <p:cNvPr id="37" name="Shape 150"/>
          <p:cNvSpPr/>
          <p:nvPr/>
        </p:nvSpPr>
        <p:spPr>
          <a:xfrm>
            <a:off x="8964824" y="4073317"/>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sz="1200" b="0" cap="all" dirty="0" smtClean="0">
                <a:solidFill>
                  <a:schemeClr val="tx1"/>
                </a:solidFill>
              </a:rPr>
              <a:t>1</a:t>
            </a:r>
            <a:r>
              <a:rPr lang="ru-RU" sz="1200" b="0" cap="all" dirty="0" smtClean="0">
                <a:solidFill>
                  <a:schemeClr val="tx1"/>
                </a:solidFill>
              </a:rPr>
              <a:t>8</a:t>
            </a:r>
            <a:r>
              <a:rPr sz="1200" b="0" cap="all" dirty="0" smtClean="0">
                <a:solidFill>
                  <a:schemeClr val="tx1"/>
                </a:solidFill>
              </a:rPr>
              <a:t> </a:t>
            </a:r>
            <a:r>
              <a:rPr sz="1200" b="0" cap="all" dirty="0">
                <a:solidFill>
                  <a:schemeClr val="tx1"/>
                </a:solidFill>
              </a:rPr>
              <a:t>— </a:t>
            </a:r>
            <a:r>
              <a:rPr lang="ru-RU" sz="1200" b="0" dirty="0" smtClean="0">
                <a:solidFill>
                  <a:schemeClr val="tx1"/>
                </a:solidFill>
              </a:rPr>
              <a:t>24</a:t>
            </a:r>
            <a:endParaRPr sz="1200" b="0" cap="all" dirty="0">
              <a:solidFill>
                <a:schemeClr val="tx1"/>
              </a:solidFill>
            </a:endParaRPr>
          </a:p>
        </p:txBody>
      </p:sp>
      <p:sp>
        <p:nvSpPr>
          <p:cNvPr id="38" name="Shape 150"/>
          <p:cNvSpPr/>
          <p:nvPr/>
        </p:nvSpPr>
        <p:spPr>
          <a:xfrm>
            <a:off x="8954933" y="4597409"/>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smtClean="0">
                <a:solidFill>
                  <a:schemeClr val="tx1"/>
                </a:solidFill>
              </a:rPr>
              <a:t>25</a:t>
            </a:r>
            <a:r>
              <a:rPr sz="1200" cap="all" dirty="0" smtClean="0">
                <a:solidFill>
                  <a:schemeClr val="tx1"/>
                </a:solidFill>
              </a:rPr>
              <a:t> </a:t>
            </a:r>
            <a:r>
              <a:rPr sz="1200" cap="all" dirty="0">
                <a:solidFill>
                  <a:schemeClr val="tx1"/>
                </a:solidFill>
              </a:rPr>
              <a:t>— </a:t>
            </a:r>
            <a:r>
              <a:rPr lang="ru-RU" sz="1200" cap="none" dirty="0">
                <a:solidFill>
                  <a:schemeClr val="tx1"/>
                </a:solidFill>
              </a:rPr>
              <a:t>3</a:t>
            </a:r>
            <a:r>
              <a:rPr lang="ru-RU" sz="1200" dirty="0" smtClean="0">
                <a:solidFill>
                  <a:schemeClr val="tx1"/>
                </a:solidFill>
              </a:rPr>
              <a:t>4</a:t>
            </a:r>
            <a:endParaRPr sz="1200" cap="all" dirty="0">
              <a:solidFill>
                <a:schemeClr val="tx1"/>
              </a:solidFill>
            </a:endParaRPr>
          </a:p>
        </p:txBody>
      </p:sp>
      <p:sp>
        <p:nvSpPr>
          <p:cNvPr id="40" name="Shape 150"/>
          <p:cNvSpPr/>
          <p:nvPr/>
        </p:nvSpPr>
        <p:spPr>
          <a:xfrm>
            <a:off x="8961069" y="5567436"/>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smtClean="0">
                <a:solidFill>
                  <a:schemeClr val="tx1"/>
                </a:solidFill>
              </a:rPr>
              <a:t>45</a:t>
            </a:r>
            <a:r>
              <a:rPr sz="1200" cap="all" dirty="0" smtClean="0">
                <a:solidFill>
                  <a:schemeClr val="tx1"/>
                </a:solidFill>
              </a:rPr>
              <a:t> </a:t>
            </a:r>
            <a:r>
              <a:rPr sz="1200" cap="all" dirty="0">
                <a:solidFill>
                  <a:schemeClr val="tx1"/>
                </a:solidFill>
              </a:rPr>
              <a:t>— </a:t>
            </a:r>
            <a:r>
              <a:rPr lang="ru-RU" sz="1200" cap="none" dirty="0">
                <a:solidFill>
                  <a:schemeClr val="tx1"/>
                </a:solidFill>
              </a:rPr>
              <a:t>5</a:t>
            </a:r>
            <a:r>
              <a:rPr lang="ru-RU" sz="1200" dirty="0" smtClean="0">
                <a:solidFill>
                  <a:schemeClr val="tx1"/>
                </a:solidFill>
              </a:rPr>
              <a:t>4</a:t>
            </a:r>
            <a:endParaRPr sz="1200" cap="all" dirty="0">
              <a:solidFill>
                <a:schemeClr val="tx1"/>
              </a:solidFill>
            </a:endParaRPr>
          </a:p>
        </p:txBody>
      </p:sp>
      <p:sp>
        <p:nvSpPr>
          <p:cNvPr id="41" name="Shape 150"/>
          <p:cNvSpPr/>
          <p:nvPr/>
        </p:nvSpPr>
        <p:spPr>
          <a:xfrm>
            <a:off x="8964824" y="6012824"/>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a:solidFill>
                  <a:schemeClr val="tx1"/>
                </a:solidFill>
              </a:rPr>
              <a:t>5</a:t>
            </a:r>
            <a:r>
              <a:rPr lang="ru-RU" sz="1200" dirty="0" smtClean="0">
                <a:solidFill>
                  <a:schemeClr val="tx1"/>
                </a:solidFill>
              </a:rPr>
              <a:t>5</a:t>
            </a:r>
            <a:r>
              <a:rPr sz="1200" cap="all" dirty="0" smtClean="0">
                <a:solidFill>
                  <a:schemeClr val="tx1"/>
                </a:solidFill>
              </a:rPr>
              <a:t> </a:t>
            </a:r>
            <a:r>
              <a:rPr sz="1200" cap="all" dirty="0">
                <a:solidFill>
                  <a:schemeClr val="tx1"/>
                </a:solidFill>
              </a:rPr>
              <a:t>— </a:t>
            </a:r>
            <a:r>
              <a:rPr lang="ru-RU" sz="1200" cap="none" dirty="0" smtClean="0">
                <a:solidFill>
                  <a:schemeClr val="tx1"/>
                </a:solidFill>
              </a:rPr>
              <a:t>6</a:t>
            </a:r>
            <a:r>
              <a:rPr lang="ru-RU" sz="1200" dirty="0" smtClean="0">
                <a:solidFill>
                  <a:schemeClr val="tx1"/>
                </a:solidFill>
              </a:rPr>
              <a:t>4</a:t>
            </a:r>
            <a:endParaRPr sz="1200" cap="all" dirty="0">
              <a:solidFill>
                <a:schemeClr val="tx1"/>
              </a:solidFill>
            </a:endParaRPr>
          </a:p>
        </p:txBody>
      </p:sp>
      <p:graphicFrame>
        <p:nvGraphicFramePr>
          <p:cNvPr id="26" name="Chart 237"/>
          <p:cNvGraphicFramePr/>
          <p:nvPr>
            <p:extLst>
              <p:ext uri="{D42A27DB-BD31-4B8C-83A1-F6EECF244321}">
                <p14:modId xmlns:p14="http://schemas.microsoft.com/office/powerpoint/2010/main" val="720516778"/>
              </p:ext>
            </p:extLst>
          </p:nvPr>
        </p:nvGraphicFramePr>
        <p:xfrm>
          <a:off x="1454131" y="3200753"/>
          <a:ext cx="3489425" cy="34894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 name="Chart 245"/>
          <p:cNvGraphicFramePr/>
          <p:nvPr>
            <p:extLst>
              <p:ext uri="{D42A27DB-BD31-4B8C-83A1-F6EECF244321}">
                <p14:modId xmlns:p14="http://schemas.microsoft.com/office/powerpoint/2010/main" val="3960207919"/>
              </p:ext>
            </p:extLst>
          </p:nvPr>
        </p:nvGraphicFramePr>
        <p:xfrm>
          <a:off x="5636371" y="3200753"/>
          <a:ext cx="3489425" cy="3489425"/>
        </p:xfrm>
        <a:graphic>
          <a:graphicData uri="http://schemas.openxmlformats.org/drawingml/2006/chart">
            <c:chart xmlns:c="http://schemas.openxmlformats.org/drawingml/2006/chart" xmlns:r="http://schemas.openxmlformats.org/officeDocument/2006/relationships" r:id="rId7"/>
          </a:graphicData>
        </a:graphic>
      </p:graphicFrame>
      <p:sp>
        <p:nvSpPr>
          <p:cNvPr id="142" name="Shape 142"/>
          <p:cNvSpPr/>
          <p:nvPr/>
        </p:nvSpPr>
        <p:spPr>
          <a:xfrm>
            <a:off x="1686025" y="5094835"/>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defRPr sz="1800" b="0" cap="none">
                <a:solidFill>
                  <a:srgbClr val="000000"/>
                </a:solidFill>
              </a:defRPr>
            </a:pPr>
            <a:r>
              <a:rPr lang="en-US" sz="1300" b="1" cap="all" dirty="0" err="1" smtClean="0">
                <a:solidFill>
                  <a:srgbClr val="FFFFFF"/>
                </a:solidFill>
              </a:rPr>
              <a:t>moscow</a:t>
            </a:r>
            <a:endParaRPr sz="1300" b="1" cap="all" dirty="0">
              <a:solidFill>
                <a:srgbClr val="FFFFFF"/>
              </a:solidFill>
            </a:endParaRPr>
          </a:p>
        </p:txBody>
      </p:sp>
      <p:sp>
        <p:nvSpPr>
          <p:cNvPr id="135" name="Shape 135"/>
          <p:cNvSpPr/>
          <p:nvPr/>
        </p:nvSpPr>
        <p:spPr>
          <a:xfrm>
            <a:off x="7637038" y="5043685"/>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men</a:t>
            </a:r>
            <a:endParaRPr sz="1300" b="1" cap="all" dirty="0"/>
          </a:p>
        </p:txBody>
      </p:sp>
      <p:sp>
        <p:nvSpPr>
          <p:cNvPr id="133" name="Shape 133"/>
          <p:cNvSpPr/>
          <p:nvPr/>
        </p:nvSpPr>
        <p:spPr>
          <a:xfrm>
            <a:off x="5924852" y="5047172"/>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women</a:t>
            </a:r>
            <a:endParaRPr sz="1300" b="1" cap="all" dirty="0"/>
          </a:p>
        </p:txBody>
      </p:sp>
      <p:sp>
        <p:nvSpPr>
          <p:cNvPr id="127" name="Shape 127"/>
          <p:cNvSpPr/>
          <p:nvPr/>
        </p:nvSpPr>
        <p:spPr>
          <a:xfrm>
            <a:off x="3566483" y="4947514"/>
            <a:ext cx="915448"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others</a:t>
            </a:r>
            <a:endParaRPr sz="1300" b="1" cap="all" dirty="0"/>
          </a:p>
        </p:txBody>
      </p:sp>
      <p:pic>
        <p:nvPicPr>
          <p:cNvPr id="28" name="wonder_wh.png"/>
          <p:cNvPicPr/>
          <p:nvPr/>
        </p:nvPicPr>
        <p:blipFill>
          <a:blip r:embed="rId8" cstate="email">
            <a:extLst>
              <a:ext uri="{28A0092B-C50C-407E-A947-70E740481C1C}">
                <a14:useLocalDpi xmlns:a14="http://schemas.microsoft.com/office/drawing/2010/main"/>
              </a:ext>
            </a:extLst>
          </a:blip>
          <a:srcRect/>
          <a:stretch>
            <a:fillRect/>
          </a:stretch>
        </p:blipFill>
        <p:spPr>
          <a:xfrm>
            <a:off x="437570" y="356292"/>
            <a:ext cx="1950745" cy="851489"/>
          </a:xfrm>
          <a:prstGeom prst="rect">
            <a:avLst/>
          </a:prstGeom>
          <a:ln w="12700">
            <a:miter lim="400000"/>
          </a:ln>
        </p:spPr>
      </p:pic>
      <p:sp>
        <p:nvSpPr>
          <p:cNvPr id="29" name="Shape 125"/>
          <p:cNvSpPr/>
          <p:nvPr/>
        </p:nvSpPr>
        <p:spPr>
          <a:xfrm>
            <a:off x="2247096" y="3454844"/>
            <a:ext cx="1477729" cy="37574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nSpc>
                <a:spcPct val="150000"/>
              </a:lnSpc>
              <a:defRPr sz="1800" b="0" cap="none">
                <a:solidFill>
                  <a:srgbClr val="000000"/>
                </a:solidFill>
              </a:defRPr>
            </a:pPr>
            <a:r>
              <a:rPr lang="en-US" sz="1300" b="1" cap="all" dirty="0" err="1" smtClean="0">
                <a:solidFill>
                  <a:srgbClr val="FFFFFF"/>
                </a:solidFill>
              </a:rPr>
              <a:t>st</a:t>
            </a:r>
            <a:r>
              <a:rPr lang="en-US" sz="1300" b="1" cap="all" dirty="0" smtClean="0">
                <a:solidFill>
                  <a:srgbClr val="FFFFFF"/>
                </a:solidFill>
              </a:rPr>
              <a:t>..</a:t>
            </a:r>
            <a:r>
              <a:rPr lang="en-US" sz="1300" b="1" cap="all" dirty="0" err="1" smtClean="0">
                <a:solidFill>
                  <a:srgbClr val="FFFFFF"/>
                </a:solidFill>
              </a:rPr>
              <a:t>peters</a:t>
            </a:r>
            <a:r>
              <a:rPr lang="en-US" sz="1300" b="1" cap="all" dirty="0" err="1" smtClean="0">
                <a:solidFill>
                  <a:srgbClr val="000000"/>
                </a:solidFill>
              </a:rPr>
              <a:t>b</a:t>
            </a:r>
            <a:r>
              <a:rPr lang="en-US" sz="1300" b="1" cap="all" dirty="0" err="1" smtClean="0">
                <a:solidFill>
                  <a:schemeClr val="tx1"/>
                </a:solidFill>
              </a:rPr>
              <a:t>ur</a:t>
            </a:r>
            <a:r>
              <a:rPr lang="en-US" sz="1300" b="1" cap="all" dirty="0" err="1" smtClean="0">
                <a:solidFill>
                  <a:srgbClr val="000000"/>
                </a:solidFill>
              </a:rPr>
              <a:t>g</a:t>
            </a:r>
            <a:endParaRPr sz="1300" b="1" cap="all" dirty="0">
              <a:solidFill>
                <a:srgbClr val="000000"/>
              </a:solidFill>
            </a:endParaRPr>
          </a:p>
        </p:txBody>
      </p:sp>
    </p:spTree>
    <p:extLst>
      <p:ext uri="{BB962C8B-B14F-4D97-AF65-F5344CB8AC3E}">
        <p14:creationId xmlns:p14="http://schemas.microsoft.com/office/powerpoint/2010/main" val="267613589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3435900" y="3147427"/>
            <a:ext cx="2277254" cy="369332"/>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ru-RU" dirty="0"/>
              <a:t>н</a:t>
            </a:r>
            <a:r>
              <a:rPr lang="ru-RU" dirty="0" smtClean="0"/>
              <a:t>овые читатели</a:t>
            </a:r>
            <a:endParaRPr sz="1300" b="1" cap="all" dirty="0"/>
          </a:p>
        </p:txBody>
      </p:sp>
      <p:pic>
        <p:nvPicPr>
          <p:cNvPr id="165" name="11.jpg"/>
          <p:cNvPicPr/>
          <p:nvPr/>
        </p:nvPicPr>
        <p:blipFill rotWithShape="1">
          <a:blip r:embed="rId2">
            <a:extLst>
              <a:ext uri="{28A0092B-C50C-407E-A947-70E740481C1C}">
                <a14:useLocalDpi xmlns:a14="http://schemas.microsoft.com/office/drawing/2010/main"/>
              </a:ext>
            </a:extLst>
          </a:blip>
          <a:srcRect/>
          <a:stretch/>
        </p:blipFill>
        <p:spPr>
          <a:xfrm>
            <a:off x="-282215" y="0"/>
            <a:ext cx="16256000" cy="9144000"/>
          </a:xfrm>
          <a:prstGeom prst="rect">
            <a:avLst/>
          </a:prstGeom>
          <a:ln w="12700">
            <a:miter lim="400000"/>
          </a:ln>
        </p:spPr>
      </p:pic>
      <p:graphicFrame>
        <p:nvGraphicFramePr>
          <p:cNvPr id="29" name="Chart 249"/>
          <p:cNvGraphicFramePr/>
          <p:nvPr>
            <p:extLst>
              <p:ext uri="{D42A27DB-BD31-4B8C-83A1-F6EECF244321}">
                <p14:modId xmlns:p14="http://schemas.microsoft.com/office/powerpoint/2010/main" val="2132778061"/>
              </p:ext>
            </p:extLst>
          </p:nvPr>
        </p:nvGraphicFramePr>
        <p:xfrm>
          <a:off x="2221184" y="2018484"/>
          <a:ext cx="6296913" cy="56199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36"/>
          <p:cNvGraphicFramePr/>
          <p:nvPr>
            <p:extLst>
              <p:ext uri="{D42A27DB-BD31-4B8C-83A1-F6EECF244321}">
                <p14:modId xmlns:p14="http://schemas.microsoft.com/office/powerpoint/2010/main" val="3648888484"/>
              </p:ext>
            </p:extLst>
          </p:nvPr>
        </p:nvGraphicFramePr>
        <p:xfrm>
          <a:off x="9453077" y="3306997"/>
          <a:ext cx="4331420" cy="4331420"/>
        </p:xfrm>
        <a:graphic>
          <a:graphicData uri="http://schemas.openxmlformats.org/drawingml/2006/chart">
            <c:chart xmlns:c="http://schemas.openxmlformats.org/drawingml/2006/chart" xmlns:r="http://schemas.openxmlformats.org/officeDocument/2006/relationships" r:id="rId4"/>
          </a:graphicData>
        </a:graphic>
      </p:graphicFrame>
      <p:sp>
        <p:nvSpPr>
          <p:cNvPr id="169" name="Shape 169"/>
          <p:cNvSpPr/>
          <p:nvPr/>
        </p:nvSpPr>
        <p:spPr>
          <a:xfrm>
            <a:off x="12342390" y="8656620"/>
            <a:ext cx="5015757" cy="294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535353"/>
                </a:solidFill>
              </a:defRPr>
            </a:lvl1pPr>
          </a:lstStyle>
          <a:p>
            <a:pPr lvl="0">
              <a:defRPr sz="1800">
                <a:solidFill>
                  <a:srgbClr val="000000"/>
                </a:solidFill>
              </a:defRPr>
            </a:pPr>
            <a:r>
              <a:rPr sz="1300" dirty="0">
                <a:solidFill>
                  <a:srgbClr val="535353"/>
                </a:solidFill>
              </a:rPr>
              <a:t>Google Analytics</a:t>
            </a:r>
            <a:r>
              <a:rPr sz="1300" dirty="0" smtClean="0">
                <a:solidFill>
                  <a:srgbClr val="535353"/>
                </a:solidFill>
              </a:rPr>
              <a:t>,</a:t>
            </a:r>
            <a:r>
              <a:rPr lang="ru-RU" sz="1300" dirty="0" smtClean="0">
                <a:solidFill>
                  <a:srgbClr val="535353"/>
                </a:solidFill>
              </a:rPr>
              <a:t> </a:t>
            </a:r>
            <a:r>
              <a:rPr lang="en-US" sz="1300" dirty="0" smtClean="0">
                <a:solidFill>
                  <a:srgbClr val="535353"/>
                </a:solidFill>
              </a:rPr>
              <a:t>December</a:t>
            </a:r>
            <a:r>
              <a:rPr lang="ru-RU" sz="1300" dirty="0" smtClean="0">
                <a:solidFill>
                  <a:srgbClr val="535353"/>
                </a:solidFill>
              </a:rPr>
              <a:t> </a:t>
            </a:r>
            <a:r>
              <a:rPr sz="1300" dirty="0" smtClean="0">
                <a:solidFill>
                  <a:srgbClr val="535353"/>
                </a:solidFill>
              </a:rPr>
              <a:t>2014</a:t>
            </a:r>
            <a:endParaRPr sz="1300" dirty="0">
              <a:solidFill>
                <a:srgbClr val="535353"/>
              </a:solidFill>
            </a:endParaRPr>
          </a:p>
        </p:txBody>
      </p:sp>
      <p:sp>
        <p:nvSpPr>
          <p:cNvPr id="170" name="Shape 170"/>
          <p:cNvSpPr/>
          <p:nvPr/>
        </p:nvSpPr>
        <p:spPr>
          <a:xfrm>
            <a:off x="7158009" y="8598779"/>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dirty="0">
                <a:solidFill>
                  <a:srgbClr val="FFFFFF"/>
                </a:solidFill>
              </a:rPr>
              <a:t>© 2014 Look At Media</a:t>
            </a:r>
          </a:p>
        </p:txBody>
      </p:sp>
      <p:sp>
        <p:nvSpPr>
          <p:cNvPr id="21" name="Shape 137"/>
          <p:cNvSpPr/>
          <p:nvPr/>
        </p:nvSpPr>
        <p:spPr>
          <a:xfrm>
            <a:off x="3581963" y="4700397"/>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Desktop</a:t>
            </a:r>
          </a:p>
        </p:txBody>
      </p:sp>
      <p:sp>
        <p:nvSpPr>
          <p:cNvPr id="22" name="Shape 138"/>
          <p:cNvSpPr/>
          <p:nvPr/>
        </p:nvSpPr>
        <p:spPr>
          <a:xfrm>
            <a:off x="6298273" y="28918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Source</a:t>
            </a:r>
            <a:endParaRPr sz="3700" b="1" dirty="0">
              <a:solidFill>
                <a:srgbClr val="FDFFF3"/>
              </a:solidFill>
            </a:endParaRPr>
          </a:p>
        </p:txBody>
      </p:sp>
      <p:sp>
        <p:nvSpPr>
          <p:cNvPr id="23" name="Shape 139"/>
          <p:cNvSpPr/>
          <p:nvPr/>
        </p:nvSpPr>
        <p:spPr>
          <a:xfrm>
            <a:off x="6594753" y="4292272"/>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Mobile</a:t>
            </a:r>
          </a:p>
        </p:txBody>
      </p:sp>
      <p:sp>
        <p:nvSpPr>
          <p:cNvPr id="24" name="Shape 140"/>
          <p:cNvSpPr/>
          <p:nvPr/>
        </p:nvSpPr>
        <p:spPr>
          <a:xfrm>
            <a:off x="5493110" y="3000106"/>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gn="l">
              <a:defRPr sz="1800" b="0" cap="none">
                <a:solidFill>
                  <a:srgbClr val="000000"/>
                </a:solidFill>
              </a:defRPr>
            </a:pPr>
            <a:r>
              <a:rPr sz="1300" b="1" cap="all" dirty="0">
                <a:solidFill>
                  <a:srgbClr val="FFFFFF"/>
                </a:solidFill>
              </a:rPr>
              <a:t>Tablet</a:t>
            </a:r>
          </a:p>
        </p:txBody>
      </p:sp>
      <p:sp>
        <p:nvSpPr>
          <p:cNvPr id="12" name="Shape 138"/>
          <p:cNvSpPr/>
          <p:nvPr/>
        </p:nvSpPr>
        <p:spPr>
          <a:xfrm>
            <a:off x="3654799" y="7779720"/>
            <a:ext cx="3031332" cy="4385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800" b="1" dirty="0" smtClean="0">
                <a:solidFill>
                  <a:srgbClr val="FDFFF3"/>
                </a:solidFill>
              </a:rPr>
              <a:t>Average</a:t>
            </a:r>
            <a:endParaRPr sz="1800" b="1" dirty="0">
              <a:solidFill>
                <a:srgbClr val="FDFFF3"/>
              </a:solidFill>
            </a:endParaRPr>
          </a:p>
        </p:txBody>
      </p:sp>
      <p:sp>
        <p:nvSpPr>
          <p:cNvPr id="28" name="Shape 138"/>
          <p:cNvSpPr/>
          <p:nvPr/>
        </p:nvSpPr>
        <p:spPr>
          <a:xfrm>
            <a:off x="10025475" y="7779720"/>
            <a:ext cx="3031332" cy="4385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800" b="1" dirty="0" smtClean="0">
                <a:solidFill>
                  <a:srgbClr val="FDFFF3"/>
                </a:solidFill>
              </a:rPr>
              <a:t>On weekend</a:t>
            </a:r>
            <a:endParaRPr sz="1800" b="1" dirty="0">
              <a:solidFill>
                <a:srgbClr val="FDFFF3"/>
              </a:solidFill>
            </a:endParaRPr>
          </a:p>
        </p:txBody>
      </p:sp>
      <p:sp>
        <p:nvSpPr>
          <p:cNvPr id="25" name="Shape 137"/>
          <p:cNvSpPr/>
          <p:nvPr/>
        </p:nvSpPr>
        <p:spPr>
          <a:xfrm>
            <a:off x="10235976" y="5157754"/>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Desktop</a:t>
            </a:r>
          </a:p>
        </p:txBody>
      </p:sp>
      <p:sp>
        <p:nvSpPr>
          <p:cNvPr id="27" name="Shape 140"/>
          <p:cNvSpPr/>
          <p:nvPr/>
        </p:nvSpPr>
        <p:spPr>
          <a:xfrm>
            <a:off x="11811994" y="4064312"/>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gn="l">
              <a:defRPr sz="1800" b="0" cap="none">
                <a:solidFill>
                  <a:srgbClr val="000000"/>
                </a:solidFill>
              </a:defRPr>
            </a:pPr>
            <a:r>
              <a:rPr sz="1300" b="1" cap="all" dirty="0">
                <a:solidFill>
                  <a:srgbClr val="FFFFFF"/>
                </a:solidFill>
              </a:rPr>
              <a:t>Tablet</a:t>
            </a:r>
          </a:p>
        </p:txBody>
      </p:sp>
      <p:sp>
        <p:nvSpPr>
          <p:cNvPr id="26" name="Shape 139"/>
          <p:cNvSpPr/>
          <p:nvPr/>
        </p:nvSpPr>
        <p:spPr>
          <a:xfrm>
            <a:off x="12342390" y="5305074"/>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Mobile</a:t>
            </a:r>
          </a:p>
        </p:txBody>
      </p:sp>
      <p:pic>
        <p:nvPicPr>
          <p:cNvPr id="20" name="wonder_wh.png"/>
          <p:cNvPicPr/>
          <p:nvPr/>
        </p:nvPicPr>
        <p:blipFill>
          <a:blip r:embed="rId5" cstate="email">
            <a:extLst>
              <a:ext uri="{28A0092B-C50C-407E-A947-70E740481C1C}">
                <a14:useLocalDpi xmlns:a14="http://schemas.microsoft.com/office/drawing/2010/main"/>
              </a:ext>
            </a:extLst>
          </a:blip>
          <a:srcRect/>
          <a:stretch>
            <a:fillRect/>
          </a:stretch>
        </p:blipFill>
        <p:spPr>
          <a:xfrm>
            <a:off x="437570" y="356292"/>
            <a:ext cx="1950745" cy="851489"/>
          </a:xfrm>
          <a:prstGeom prst="rect">
            <a:avLst/>
          </a:prstGeom>
          <a:ln w="12700">
            <a:miter lim="400000"/>
          </a:ln>
        </p:spPr>
      </p:pic>
    </p:spTree>
    <p:extLst>
      <p:ext uri="{BB962C8B-B14F-4D97-AF65-F5344CB8AC3E}">
        <p14:creationId xmlns:p14="http://schemas.microsoft.com/office/powerpoint/2010/main" val="1820399604"/>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village.png"/>
          <p:cNvPicPr/>
          <p:nvPr/>
        </p:nvPicPr>
        <p:blipFill>
          <a:blip r:embed="rId3">
            <a:alphaModFix amt="60000"/>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57" name="Shape 57"/>
          <p:cNvSpPr/>
          <p:nvPr/>
        </p:nvSpPr>
        <p:spPr>
          <a:xfrm>
            <a:off x="2674937" y="2989262"/>
            <a:ext cx="10616110" cy="14465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2200" dirty="0">
                <a:solidFill>
                  <a:srgbClr val="FFFFFF"/>
                </a:solidFill>
                <a:latin typeface="Proxima Nova Regular"/>
                <a:ea typeface="Proxima Nova Regular"/>
                <a:cs typeface="Proxima Nova Regular"/>
                <a:sym typeface="Proxima Nova Regular"/>
              </a:rPr>
              <a:t>Web-site about everything modern citizen can be interested in: culture, society, business, entertainment, travelling, food, services and people.</a:t>
            </a:r>
          </a:p>
          <a:p>
            <a:pPr lvl="0" defTabSz="457200">
              <a:defRPr sz="1800"/>
            </a:pPr>
            <a:r>
              <a:rPr lang="en-US" sz="2200" dirty="0">
                <a:solidFill>
                  <a:srgbClr val="FFFFFF"/>
                </a:solidFill>
                <a:latin typeface="Proxima Nova Regular"/>
                <a:ea typeface="Proxima Nova Regular"/>
                <a:cs typeface="Proxima Nova Regular"/>
                <a:sym typeface="Proxima Nova Regular"/>
              </a:rPr>
              <a:t>The Village distinguishing feature that differs it from other media projects is active position in creation of comfort environment for people in the cities</a:t>
            </a:r>
          </a:p>
        </p:txBody>
      </p:sp>
      <p:sp>
        <p:nvSpPr>
          <p:cNvPr id="58" name="Shape 58"/>
          <p:cNvSpPr/>
          <p:nvPr/>
        </p:nvSpPr>
        <p:spPr>
          <a:xfrm>
            <a:off x="1689100" y="5072062"/>
            <a:ext cx="3722709"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6200" dirty="0" smtClean="0">
                <a:solidFill>
                  <a:srgbClr val="45D399"/>
                </a:solidFill>
              </a:rPr>
              <a:t>3</a:t>
            </a:r>
            <a:r>
              <a:rPr sz="6200" dirty="0" smtClean="0">
                <a:solidFill>
                  <a:srgbClr val="45D399"/>
                </a:solidFill>
              </a:rPr>
              <a:t> </a:t>
            </a:r>
            <a:r>
              <a:rPr lang="ru-RU" sz="6200" dirty="0" smtClean="0">
                <a:solidFill>
                  <a:srgbClr val="45D399"/>
                </a:solidFill>
              </a:rPr>
              <a:t>228</a:t>
            </a:r>
            <a:r>
              <a:rPr sz="6200" dirty="0" smtClean="0">
                <a:solidFill>
                  <a:srgbClr val="45D399"/>
                </a:solidFill>
              </a:rPr>
              <a:t> </a:t>
            </a:r>
            <a:r>
              <a:rPr lang="ru-RU" sz="6200" dirty="0" smtClean="0">
                <a:solidFill>
                  <a:srgbClr val="45D399"/>
                </a:solidFill>
              </a:rPr>
              <a:t>311</a:t>
            </a:r>
            <a:endParaRPr sz="6200" dirty="0">
              <a:solidFill>
                <a:srgbClr val="45D399"/>
              </a:solidFill>
            </a:endParaRPr>
          </a:p>
        </p:txBody>
      </p:sp>
      <p:sp>
        <p:nvSpPr>
          <p:cNvPr id="59" name="Shape 59"/>
          <p:cNvSpPr/>
          <p:nvPr/>
        </p:nvSpPr>
        <p:spPr>
          <a:xfrm>
            <a:off x="6165881" y="5072062"/>
            <a:ext cx="4272963"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6200" dirty="0" smtClean="0">
                <a:solidFill>
                  <a:srgbClr val="45D399"/>
                </a:solidFill>
              </a:rPr>
              <a:t>1</a:t>
            </a:r>
            <a:r>
              <a:rPr lang="ru-RU" sz="6200" dirty="0" smtClean="0">
                <a:solidFill>
                  <a:srgbClr val="45D399"/>
                </a:solidFill>
              </a:rPr>
              <a:t>7</a:t>
            </a:r>
            <a:r>
              <a:rPr sz="6200" dirty="0" smtClean="0">
                <a:solidFill>
                  <a:srgbClr val="45D399"/>
                </a:solidFill>
              </a:rPr>
              <a:t> </a:t>
            </a:r>
            <a:r>
              <a:rPr lang="ru-RU" sz="6200" dirty="0" smtClean="0">
                <a:solidFill>
                  <a:srgbClr val="45D399"/>
                </a:solidFill>
              </a:rPr>
              <a:t>623</a:t>
            </a:r>
            <a:r>
              <a:rPr sz="6200" dirty="0" smtClean="0">
                <a:solidFill>
                  <a:srgbClr val="45D399"/>
                </a:solidFill>
              </a:rPr>
              <a:t> </a:t>
            </a:r>
            <a:r>
              <a:rPr lang="ru-RU" sz="6200" dirty="0" smtClean="0">
                <a:solidFill>
                  <a:srgbClr val="45D399"/>
                </a:solidFill>
              </a:rPr>
              <a:t>679</a:t>
            </a:r>
            <a:endParaRPr sz="6200" dirty="0">
              <a:solidFill>
                <a:srgbClr val="45D399"/>
              </a:solidFill>
            </a:endParaRPr>
          </a:p>
        </p:txBody>
      </p:sp>
      <p:sp>
        <p:nvSpPr>
          <p:cNvPr id="60" name="Shape 60"/>
          <p:cNvSpPr/>
          <p:nvPr/>
        </p:nvSpPr>
        <p:spPr>
          <a:xfrm>
            <a:off x="11306175" y="5095875"/>
            <a:ext cx="3144449"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6200" dirty="0" smtClean="0">
                <a:solidFill>
                  <a:srgbClr val="45D399"/>
                </a:solidFill>
              </a:rPr>
              <a:t>6</a:t>
            </a:r>
            <a:r>
              <a:rPr sz="6200" dirty="0" smtClean="0">
                <a:solidFill>
                  <a:srgbClr val="45D399"/>
                </a:solidFill>
              </a:rPr>
              <a:t> </a:t>
            </a:r>
            <a:r>
              <a:rPr sz="6200" dirty="0">
                <a:solidFill>
                  <a:srgbClr val="45D399"/>
                </a:solidFill>
              </a:rPr>
              <a:t>минут</a:t>
            </a:r>
          </a:p>
        </p:txBody>
      </p:sp>
      <p:sp>
        <p:nvSpPr>
          <p:cNvPr id="61" name="Shape 61"/>
          <p:cNvSpPr/>
          <p:nvPr/>
        </p:nvSpPr>
        <p:spPr>
          <a:xfrm>
            <a:off x="1980457" y="6124963"/>
            <a:ext cx="3168651" cy="4493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MONTHLY</a:t>
            </a:r>
          </a:p>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UNIQUE VISITORS</a:t>
            </a:r>
          </a:p>
        </p:txBody>
      </p:sp>
      <p:sp>
        <p:nvSpPr>
          <p:cNvPr id="62" name="Shape 62"/>
          <p:cNvSpPr/>
          <p:nvPr/>
        </p:nvSpPr>
        <p:spPr>
          <a:xfrm>
            <a:off x="6796141" y="6124963"/>
            <a:ext cx="3168651" cy="4493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MONTHLY</a:t>
            </a:r>
          </a:p>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PAGE VIEWS</a:t>
            </a:r>
          </a:p>
        </p:txBody>
      </p:sp>
      <p:sp>
        <p:nvSpPr>
          <p:cNvPr id="63" name="Shape 63"/>
          <p:cNvSpPr/>
          <p:nvPr/>
        </p:nvSpPr>
        <p:spPr>
          <a:xfrm>
            <a:off x="11900643" y="6124963"/>
            <a:ext cx="2223047" cy="4493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AVARAGE </a:t>
            </a:r>
          </a:p>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TIME SPENT</a:t>
            </a:r>
          </a:p>
        </p:txBody>
      </p:sp>
      <p:pic>
        <p:nvPicPr>
          <p:cNvPr id="64" name="village_wh.png"/>
          <p:cNvPicPr/>
          <p:nvPr/>
        </p:nvPicPr>
        <p:blipFill>
          <a:blip r:embed="rId4" cstate="email">
            <a:extLst>
              <a:ext uri="{28A0092B-C50C-407E-A947-70E740481C1C}">
                <a14:useLocalDpi xmlns:a14="http://schemas.microsoft.com/office/drawing/2010/main"/>
              </a:ext>
            </a:extLst>
          </a:blip>
          <a:stretch>
            <a:fillRect/>
          </a:stretch>
        </p:blipFill>
        <p:spPr>
          <a:xfrm>
            <a:off x="6566382" y="986119"/>
            <a:ext cx="3527600" cy="1577639"/>
          </a:xfrm>
          <a:prstGeom prst="rect">
            <a:avLst/>
          </a:prstGeom>
          <a:ln w="12700">
            <a:miter lim="400000"/>
          </a:ln>
        </p:spPr>
      </p:pic>
      <p:sp>
        <p:nvSpPr>
          <p:cNvPr id="65" name="Shape 65"/>
          <p:cNvSpPr/>
          <p:nvPr/>
        </p:nvSpPr>
        <p:spPr>
          <a:xfrm>
            <a:off x="4064000" y="7338218"/>
            <a:ext cx="8128000" cy="2923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008086"/>
                </a:solidFill>
                <a:latin typeface="Proxima Nova Regular"/>
                <a:ea typeface="Proxima Nova Regular"/>
                <a:cs typeface="Proxima Nova Regular"/>
                <a:sym typeface="Proxima Nova Regular"/>
              </a:defRPr>
            </a:lvl1pPr>
          </a:lstStyle>
          <a:p>
            <a:pPr lvl="0">
              <a:defRPr sz="1800">
                <a:solidFill>
                  <a:srgbClr val="000000"/>
                </a:solidFill>
              </a:defRPr>
            </a:pPr>
            <a:r>
              <a:rPr sz="1300" dirty="0" smtClean="0">
                <a:solidFill>
                  <a:srgbClr val="008086"/>
                </a:solidFill>
              </a:rPr>
              <a:t>Google Analytic</a:t>
            </a:r>
            <a:r>
              <a:rPr lang="en-US" sz="1300" dirty="0" smtClean="0">
                <a:solidFill>
                  <a:srgbClr val="008086"/>
                </a:solidFill>
              </a:rPr>
              <a:t>s,</a:t>
            </a:r>
            <a:r>
              <a:rPr sz="1300" dirty="0" smtClean="0">
                <a:solidFill>
                  <a:srgbClr val="008086"/>
                </a:solidFill>
              </a:rPr>
              <a:t> </a:t>
            </a:r>
            <a:r>
              <a:rPr lang="en-US" sz="1300" dirty="0" smtClean="0">
                <a:solidFill>
                  <a:srgbClr val="008086"/>
                </a:solidFill>
              </a:rPr>
              <a:t>December 201</a:t>
            </a:r>
            <a:r>
              <a:rPr sz="1300" dirty="0" smtClean="0">
                <a:solidFill>
                  <a:srgbClr val="008086"/>
                </a:solidFill>
              </a:rPr>
              <a:t>4 </a:t>
            </a:r>
            <a:r>
              <a:rPr sz="1300" dirty="0">
                <a:solidFill>
                  <a:srgbClr val="008086"/>
                </a:solidFill>
              </a:rPr>
              <a:t>г. </a:t>
            </a:r>
          </a:p>
        </p:txBody>
      </p:sp>
      <p:sp>
        <p:nvSpPr>
          <p:cNvPr id="66" name="Shape 66"/>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11.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169" name="Shape 169"/>
          <p:cNvSpPr/>
          <p:nvPr/>
        </p:nvSpPr>
        <p:spPr>
          <a:xfrm>
            <a:off x="12342390" y="8521700"/>
            <a:ext cx="5015757" cy="4616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535353"/>
                </a:solidFill>
              </a:defRPr>
            </a:lvl1pPr>
          </a:lstStyle>
          <a:p>
            <a:pPr lvl="0">
              <a:defRPr sz="1800"/>
            </a:pPr>
            <a:r>
              <a:rPr lang="en-US" sz="1200" dirty="0"/>
              <a:t>TNS Gallup, Russia 0+, December 2014</a:t>
            </a:r>
          </a:p>
          <a:p>
            <a:pPr lvl="0">
              <a:defRPr sz="1800"/>
            </a:pPr>
            <a:r>
              <a:rPr lang="en-US" sz="1200" dirty="0"/>
              <a:t>Google Analytics, December 2014</a:t>
            </a:r>
          </a:p>
        </p:txBody>
      </p:sp>
      <p:sp>
        <p:nvSpPr>
          <p:cNvPr id="170" name="Shape 170"/>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173" name="Shape 173"/>
          <p:cNvSpPr/>
          <p:nvPr/>
        </p:nvSpPr>
        <p:spPr>
          <a:xfrm>
            <a:off x="5550407" y="4716839"/>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61</a:t>
            </a:r>
            <a:r>
              <a:rPr sz="9600" cap="all" dirty="0" smtClean="0">
                <a:solidFill>
                  <a:srgbClr val="67D3A2"/>
                </a:solidFill>
              </a:rPr>
              <a:t>%</a:t>
            </a:r>
            <a:endParaRPr sz="9600" cap="all" dirty="0">
              <a:solidFill>
                <a:srgbClr val="67D3A2"/>
              </a:solidFill>
            </a:endParaRPr>
          </a:p>
        </p:txBody>
      </p:sp>
      <p:sp>
        <p:nvSpPr>
          <p:cNvPr id="175" name="Shape 175"/>
          <p:cNvSpPr/>
          <p:nvPr/>
        </p:nvSpPr>
        <p:spPr>
          <a:xfrm>
            <a:off x="5550407" y="6314877"/>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60</a:t>
            </a:r>
            <a:r>
              <a:rPr sz="9600" cap="all" dirty="0" smtClean="0">
                <a:solidFill>
                  <a:srgbClr val="67D3A2"/>
                </a:solidFill>
              </a:rPr>
              <a:t>%</a:t>
            </a:r>
            <a:endParaRPr sz="9600" cap="all" dirty="0">
              <a:solidFill>
                <a:srgbClr val="67D3A2"/>
              </a:solidFill>
            </a:endParaRPr>
          </a:p>
        </p:txBody>
      </p:sp>
      <p:sp>
        <p:nvSpPr>
          <p:cNvPr id="17" name="Shape 168"/>
          <p:cNvSpPr/>
          <p:nvPr/>
        </p:nvSpPr>
        <p:spPr>
          <a:xfrm>
            <a:off x="8766261" y="2358168"/>
            <a:ext cx="1940253" cy="493981"/>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lnSpc>
                <a:spcPct val="70000"/>
              </a:lnSpc>
              <a:defRPr sz="1800"/>
            </a:pPr>
            <a:r>
              <a:rPr lang="en-US" sz="1800" b="1" dirty="0">
                <a:solidFill>
                  <a:srgbClr val="FAFEFF"/>
                </a:solidFill>
                <a:latin typeface="Proxima Nova Regular"/>
                <a:ea typeface="Proxima Nova Regular"/>
                <a:cs typeface="Proxima Nova Regular"/>
                <a:sym typeface="Proxima Nova Regular"/>
              </a:rPr>
              <a:t>AVERAGE </a:t>
            </a:r>
          </a:p>
          <a:p>
            <a:pPr lvl="0" algn="l" defTabSz="457200">
              <a:lnSpc>
                <a:spcPct val="70000"/>
              </a:lnSpc>
              <a:defRPr sz="1800"/>
            </a:pPr>
            <a:r>
              <a:rPr lang="en-US" sz="1800" b="1" dirty="0">
                <a:solidFill>
                  <a:srgbClr val="FAFEFF"/>
                </a:solidFill>
                <a:latin typeface="Proxima Nova Regular"/>
                <a:ea typeface="Proxima Nova Regular"/>
                <a:cs typeface="Proxima Nova Regular"/>
                <a:sym typeface="Proxima Nova Regular"/>
              </a:rPr>
              <a:t>TIME SPENT</a:t>
            </a:r>
            <a:endParaRPr lang="en-US" sz="1800" b="1" dirty="0">
              <a:solidFill>
                <a:srgbClr val="FAFEFF"/>
              </a:solidFill>
              <a:latin typeface="Proxima Nova Regular"/>
              <a:ea typeface="Proxima Nova Regular"/>
              <a:cs typeface="Proxima Nova Regular"/>
              <a:sym typeface="Proxima Nova Regular"/>
            </a:endParaRPr>
          </a:p>
        </p:txBody>
      </p:sp>
      <p:sp>
        <p:nvSpPr>
          <p:cNvPr id="19" name="Shape 173"/>
          <p:cNvSpPr/>
          <p:nvPr/>
        </p:nvSpPr>
        <p:spPr>
          <a:xfrm>
            <a:off x="5550407" y="3142277"/>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46</a:t>
            </a:r>
            <a:r>
              <a:rPr sz="9600" cap="all" dirty="0" smtClean="0">
                <a:solidFill>
                  <a:srgbClr val="67D3A2"/>
                </a:solidFill>
              </a:rPr>
              <a:t>%</a:t>
            </a:r>
            <a:endParaRPr sz="9600" cap="all" dirty="0">
              <a:solidFill>
                <a:srgbClr val="67D3A2"/>
              </a:solidFill>
            </a:endParaRPr>
          </a:p>
        </p:txBody>
      </p:sp>
      <p:sp>
        <p:nvSpPr>
          <p:cNvPr id="16" name="Shape 173"/>
          <p:cNvSpPr/>
          <p:nvPr/>
        </p:nvSpPr>
        <p:spPr>
          <a:xfrm>
            <a:off x="3210191" y="1572617"/>
            <a:ext cx="5312717" cy="156966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5,5 </a:t>
            </a:r>
            <a:r>
              <a:rPr lang="en-US" sz="5000" cap="all" dirty="0" smtClean="0">
                <a:solidFill>
                  <a:srgbClr val="67D3A2"/>
                </a:solidFill>
              </a:rPr>
              <a:t>minutes</a:t>
            </a:r>
            <a:endParaRPr sz="5000" cap="all" dirty="0">
              <a:solidFill>
                <a:srgbClr val="67D3A2"/>
              </a:solidFill>
            </a:endParaRPr>
          </a:p>
        </p:txBody>
      </p:sp>
      <p:sp>
        <p:nvSpPr>
          <p:cNvPr id="20" name="Shape 168"/>
          <p:cNvSpPr/>
          <p:nvPr/>
        </p:nvSpPr>
        <p:spPr>
          <a:xfrm>
            <a:off x="8766261" y="3517856"/>
            <a:ext cx="1799147" cy="92333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Have higher income that average</a:t>
            </a:r>
            <a:endParaRPr lang="en-US" sz="1800" b="1" dirty="0">
              <a:solidFill>
                <a:srgbClr val="FFFFFF"/>
              </a:solidFill>
              <a:latin typeface="Proxima Nova Regular"/>
              <a:ea typeface="Proxima Nova Regular"/>
              <a:cs typeface="Proxima Nova Regular"/>
              <a:sym typeface="Proxima Nova Regular"/>
            </a:endParaRPr>
          </a:p>
        </p:txBody>
      </p:sp>
      <p:sp>
        <p:nvSpPr>
          <p:cNvPr id="21" name="Shape 168"/>
          <p:cNvSpPr/>
          <p:nvPr/>
        </p:nvSpPr>
        <p:spPr>
          <a:xfrm>
            <a:off x="8766261" y="5099074"/>
            <a:ext cx="3607301" cy="923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Visit </a:t>
            </a:r>
            <a:r>
              <a:rPr lang="en-US" sz="1800" b="1" dirty="0" err="1" smtClean="0">
                <a:solidFill>
                  <a:srgbClr val="FFFFFF"/>
                </a:solidFill>
                <a:latin typeface="Proxima Nova Regular"/>
                <a:ea typeface="Proxima Nova Regular"/>
                <a:cs typeface="Proxima Nova Regular"/>
                <a:sym typeface="Proxima Nova Regular"/>
              </a:rPr>
              <a:t>Wonderzine</a:t>
            </a:r>
            <a:endParaRPr lang="en-US" sz="1800" b="1" dirty="0">
              <a:solidFill>
                <a:srgbClr val="FFFFFF"/>
              </a:solidFill>
              <a:latin typeface="Proxima Nova Regular"/>
              <a:ea typeface="Proxima Nova Regular"/>
              <a:cs typeface="Proxima Nova Regular"/>
              <a:sym typeface="Proxima Nova Regular"/>
            </a:endParaRPr>
          </a:p>
          <a:p>
            <a:pPr lvl="0" algn="l" defTabSz="457200">
              <a:defRPr sz="1800"/>
            </a:pPr>
            <a:r>
              <a:rPr lang="en-US" sz="1800" b="1" dirty="0">
                <a:solidFill>
                  <a:srgbClr val="FFFFFF"/>
                </a:solidFill>
                <a:latin typeface="Proxima Nova Regular"/>
                <a:ea typeface="Proxima Nova Regular"/>
                <a:cs typeface="Proxima Nova Regular"/>
                <a:sym typeface="Proxima Nova Regular"/>
              </a:rPr>
              <a:t>more than 3 times </a:t>
            </a:r>
          </a:p>
          <a:p>
            <a:pPr lvl="0" algn="l" defTabSz="457200">
              <a:defRPr sz="1800"/>
            </a:pPr>
            <a:r>
              <a:rPr lang="en-US" sz="1800" b="1" dirty="0">
                <a:solidFill>
                  <a:srgbClr val="FFFFFF"/>
                </a:solidFill>
                <a:latin typeface="Proxima Nova Regular"/>
                <a:ea typeface="Proxima Nova Regular"/>
                <a:cs typeface="Proxima Nova Regular"/>
                <a:sym typeface="Proxima Nova Regular"/>
              </a:rPr>
              <a:t>a week</a:t>
            </a:r>
            <a:endParaRPr lang="en-US" sz="1800" b="1" dirty="0">
              <a:solidFill>
                <a:srgbClr val="FFFFFF"/>
              </a:solidFill>
              <a:latin typeface="Proxima Nova Regular"/>
              <a:ea typeface="Proxima Nova Regular"/>
              <a:cs typeface="Proxima Nova Regular"/>
              <a:sym typeface="Proxima Nova Regular"/>
            </a:endParaRPr>
          </a:p>
        </p:txBody>
      </p:sp>
      <p:sp>
        <p:nvSpPr>
          <p:cNvPr id="22" name="Shape 168"/>
          <p:cNvSpPr/>
          <p:nvPr/>
        </p:nvSpPr>
        <p:spPr>
          <a:xfrm>
            <a:off x="8766261" y="6673391"/>
            <a:ext cx="1940253" cy="646331"/>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Readers back to the site</a:t>
            </a:r>
            <a:endParaRPr lang="ru-RU" sz="1800" b="1" dirty="0">
              <a:solidFill>
                <a:srgbClr val="FFFFFF"/>
              </a:solidFill>
              <a:latin typeface="Proxima Nova Regular"/>
              <a:ea typeface="Proxima Nova Regular"/>
              <a:cs typeface="Proxima Nova Regular"/>
              <a:sym typeface="Proxima Nova Regular"/>
            </a:endParaRPr>
          </a:p>
        </p:txBody>
      </p:sp>
      <p:pic>
        <p:nvPicPr>
          <p:cNvPr id="15" name="wonder_wh.png"/>
          <p:cNvPicPr/>
          <p:nvPr/>
        </p:nvPicPr>
        <p:blipFill>
          <a:blip r:embed="rId3" cstate="email">
            <a:extLst>
              <a:ext uri="{28A0092B-C50C-407E-A947-70E740481C1C}">
                <a14:useLocalDpi xmlns:a14="http://schemas.microsoft.com/office/drawing/2010/main"/>
              </a:ext>
            </a:extLst>
          </a:blip>
          <a:srcRect/>
          <a:stretch>
            <a:fillRect/>
          </a:stretch>
        </p:blipFill>
        <p:spPr>
          <a:xfrm>
            <a:off x="437570" y="356292"/>
            <a:ext cx="1950745" cy="851489"/>
          </a:xfrm>
          <a:prstGeom prst="rect">
            <a:avLst/>
          </a:prstGeom>
          <a:ln w="12700">
            <a:miter lim="400000"/>
          </a:ln>
        </p:spPr>
      </p:pic>
    </p:spTree>
    <p:extLst>
      <p:ext uri="{BB962C8B-B14F-4D97-AF65-F5344CB8AC3E}">
        <p14:creationId xmlns:p14="http://schemas.microsoft.com/office/powerpoint/2010/main" val="926354170"/>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 name="WOR.png"/>
          <p:cNvPicPr/>
          <p:nvPr/>
        </p:nvPicPr>
        <p:blipFill>
          <a:blip r:embed="rId2">
            <a:alphaModFix amt="51939"/>
            <a:extLst/>
          </a:blip>
          <a:stretch>
            <a:fillRect/>
          </a:stretch>
        </p:blipFill>
        <p:spPr>
          <a:xfrm>
            <a:off x="0" y="0"/>
            <a:ext cx="16256000" cy="9144000"/>
          </a:xfrm>
          <a:prstGeom prst="rect">
            <a:avLst/>
          </a:prstGeom>
          <a:ln w="12700">
            <a:miter lim="400000"/>
          </a:ln>
        </p:spPr>
      </p:pic>
      <p:sp>
        <p:nvSpPr>
          <p:cNvPr id="527" name="Shape 527"/>
          <p:cNvSpPr/>
          <p:nvPr/>
        </p:nvSpPr>
        <p:spPr>
          <a:xfrm>
            <a:off x="2262609" y="3412275"/>
            <a:ext cx="11298982" cy="77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2200" dirty="0">
                <a:solidFill>
                  <a:srgbClr val="FFFFFF"/>
                </a:solidFill>
                <a:latin typeface="Proxima Nova Regular"/>
                <a:ea typeface="Proxima Nova Regular"/>
                <a:cs typeface="Proxima Nova Regular"/>
                <a:sym typeface="Proxima Nova Regular"/>
              </a:rPr>
              <a:t>Trendy and active moms' club which helps them to find the most interesting and trendy places and events for kids in Moscow and </a:t>
            </a:r>
            <a:r>
              <a:rPr lang="en-US" sz="2200" dirty="0" err="1">
                <a:solidFill>
                  <a:srgbClr val="FFFFFF"/>
                </a:solidFill>
                <a:latin typeface="Proxima Nova Regular"/>
                <a:ea typeface="Proxima Nova Regular"/>
                <a:cs typeface="Proxima Nova Regular"/>
                <a:sym typeface="Proxima Nova Regular"/>
              </a:rPr>
              <a:t>St.Petersburg</a:t>
            </a:r>
            <a:endParaRPr lang="en-US" sz="2200" dirty="0">
              <a:solidFill>
                <a:srgbClr val="FFFFFF"/>
              </a:solidFill>
              <a:latin typeface="Proxima Nova Regular"/>
              <a:ea typeface="Proxima Nova Regular"/>
              <a:cs typeface="Proxima Nova Regular"/>
              <a:sym typeface="Proxima Nova Regular"/>
            </a:endParaRPr>
          </a:p>
        </p:txBody>
      </p:sp>
      <p:sp>
        <p:nvSpPr>
          <p:cNvPr id="528" name="Shape 528"/>
          <p:cNvSpPr/>
          <p:nvPr/>
        </p:nvSpPr>
        <p:spPr>
          <a:xfrm>
            <a:off x="4064000" y="7461688"/>
            <a:ext cx="812800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008086"/>
                </a:solidFill>
                <a:latin typeface="Proxima Nova Regular"/>
                <a:ea typeface="Proxima Nova Regular"/>
                <a:cs typeface="Proxima Nova Regular"/>
                <a:sym typeface="Proxima Nova Regular"/>
              </a:defRPr>
            </a:lvl1pPr>
          </a:lstStyle>
          <a:p>
            <a:pPr lvl="0">
              <a:defRPr sz="1800">
                <a:solidFill>
                  <a:srgbClr val="000000"/>
                </a:solidFill>
              </a:defRPr>
            </a:pPr>
            <a:r>
              <a:rPr sz="1300" dirty="0">
                <a:solidFill>
                  <a:srgbClr val="008086"/>
                </a:solidFill>
              </a:rPr>
              <a:t>*Google Analytics, </a:t>
            </a:r>
            <a:r>
              <a:rPr lang="en-US" sz="1300" dirty="0" smtClean="0">
                <a:solidFill>
                  <a:srgbClr val="008086"/>
                </a:solidFill>
              </a:rPr>
              <a:t>December</a:t>
            </a:r>
            <a:r>
              <a:rPr lang="ru-RU" sz="1300" dirty="0" smtClean="0">
                <a:solidFill>
                  <a:srgbClr val="008086"/>
                </a:solidFill>
              </a:rPr>
              <a:t> </a:t>
            </a:r>
            <a:r>
              <a:rPr sz="1300" dirty="0" smtClean="0">
                <a:solidFill>
                  <a:srgbClr val="008086"/>
                </a:solidFill>
              </a:rPr>
              <a:t>2014</a:t>
            </a:r>
            <a:endParaRPr sz="1300" dirty="0">
              <a:solidFill>
                <a:srgbClr val="008086"/>
              </a:solidFill>
            </a:endParaRPr>
          </a:p>
        </p:txBody>
      </p:sp>
      <p:sp>
        <p:nvSpPr>
          <p:cNvPr id="529" name="Shape 529"/>
          <p:cNvSpPr/>
          <p:nvPr/>
        </p:nvSpPr>
        <p:spPr>
          <a:xfrm>
            <a:off x="1769331" y="4955502"/>
            <a:ext cx="3080328"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6200" dirty="0" smtClean="0">
                <a:solidFill>
                  <a:srgbClr val="45D399"/>
                </a:solidFill>
              </a:rPr>
              <a:t>1</a:t>
            </a:r>
            <a:r>
              <a:rPr lang="ru-RU" sz="6200" dirty="0" smtClean="0">
                <a:solidFill>
                  <a:srgbClr val="45D399"/>
                </a:solidFill>
              </a:rPr>
              <a:t>29</a:t>
            </a:r>
            <a:r>
              <a:rPr sz="6200" dirty="0" smtClean="0">
                <a:solidFill>
                  <a:srgbClr val="45D399"/>
                </a:solidFill>
              </a:rPr>
              <a:t> 70</a:t>
            </a:r>
            <a:r>
              <a:rPr lang="ru-RU" sz="6200" dirty="0" smtClean="0">
                <a:solidFill>
                  <a:srgbClr val="45D399"/>
                </a:solidFill>
              </a:rPr>
              <a:t>7</a:t>
            </a:r>
            <a:endParaRPr sz="6200" dirty="0">
              <a:solidFill>
                <a:srgbClr val="45D399"/>
              </a:solidFill>
            </a:endParaRPr>
          </a:p>
        </p:txBody>
      </p:sp>
      <p:sp>
        <p:nvSpPr>
          <p:cNvPr id="530" name="Shape 530"/>
          <p:cNvSpPr/>
          <p:nvPr/>
        </p:nvSpPr>
        <p:spPr>
          <a:xfrm>
            <a:off x="6333654" y="4955502"/>
            <a:ext cx="3150245"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6200" dirty="0" smtClean="0">
                <a:solidFill>
                  <a:srgbClr val="45D399"/>
                </a:solidFill>
              </a:rPr>
              <a:t>2</a:t>
            </a:r>
            <a:r>
              <a:rPr lang="ru-RU" sz="6200" dirty="0" smtClean="0">
                <a:solidFill>
                  <a:srgbClr val="45D399"/>
                </a:solidFill>
              </a:rPr>
              <a:t>50</a:t>
            </a:r>
            <a:r>
              <a:rPr sz="6200" dirty="0" smtClean="0">
                <a:solidFill>
                  <a:srgbClr val="45D399"/>
                </a:solidFill>
              </a:rPr>
              <a:t> </a:t>
            </a:r>
            <a:r>
              <a:rPr lang="ru-RU" sz="6200" dirty="0" smtClean="0">
                <a:solidFill>
                  <a:srgbClr val="45D399"/>
                </a:solidFill>
              </a:rPr>
              <a:t>021</a:t>
            </a:r>
            <a:endParaRPr sz="6200" dirty="0">
              <a:solidFill>
                <a:srgbClr val="45D399"/>
              </a:solidFill>
            </a:endParaRPr>
          </a:p>
        </p:txBody>
      </p:sp>
      <p:sp>
        <p:nvSpPr>
          <p:cNvPr id="531" name="Shape 531"/>
          <p:cNvSpPr/>
          <p:nvPr/>
        </p:nvSpPr>
        <p:spPr>
          <a:xfrm>
            <a:off x="10563833" y="4955502"/>
            <a:ext cx="3800628"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6200" dirty="0">
                <a:solidFill>
                  <a:srgbClr val="45D399"/>
                </a:solidFill>
              </a:rPr>
              <a:t>2 </a:t>
            </a:r>
            <a:r>
              <a:rPr lang="ru-RU" sz="6200" dirty="0" smtClean="0">
                <a:solidFill>
                  <a:srgbClr val="45D399"/>
                </a:solidFill>
              </a:rPr>
              <a:t>минуты</a:t>
            </a:r>
            <a:endParaRPr lang="ru-RU" sz="6200" dirty="0">
              <a:solidFill>
                <a:srgbClr val="45D399"/>
              </a:solidFill>
            </a:endParaRPr>
          </a:p>
        </p:txBody>
      </p:sp>
      <p:sp>
        <p:nvSpPr>
          <p:cNvPr id="532" name="Shape 532"/>
          <p:cNvSpPr/>
          <p:nvPr/>
        </p:nvSpPr>
        <p:spPr>
          <a:xfrm>
            <a:off x="1500420" y="5981815"/>
            <a:ext cx="3478164" cy="4493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MONTHLY</a:t>
            </a:r>
          </a:p>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UNIQUE READERS</a:t>
            </a:r>
            <a:endParaRPr lang="en-US" sz="1600" b="1" dirty="0">
              <a:solidFill>
                <a:srgbClr val="FAFEFF"/>
              </a:solidFill>
              <a:latin typeface="Proxima Nova Regular"/>
              <a:ea typeface="Proxima Nova Regular"/>
              <a:cs typeface="Proxima Nova Regular"/>
              <a:sym typeface="Proxima Nova Regular"/>
            </a:endParaRPr>
          </a:p>
        </p:txBody>
      </p:sp>
      <p:sp>
        <p:nvSpPr>
          <p:cNvPr id="533" name="Shape 533"/>
          <p:cNvSpPr/>
          <p:nvPr/>
        </p:nvSpPr>
        <p:spPr>
          <a:xfrm>
            <a:off x="6333654" y="5981815"/>
            <a:ext cx="3168650" cy="4493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MONTHLY</a:t>
            </a:r>
          </a:p>
          <a:p>
            <a:pPr lvl="0" defTabSz="457200">
              <a:lnSpc>
                <a:spcPct val="70000"/>
              </a:lnSpc>
              <a:defRPr sz="1800"/>
            </a:pPr>
            <a:r>
              <a:rPr lang="en-US" sz="1600" b="1" dirty="0">
                <a:solidFill>
                  <a:srgbClr val="FAFEFF"/>
                </a:solidFill>
                <a:latin typeface="Proxima Nova Regular"/>
                <a:ea typeface="Proxima Nova Regular"/>
                <a:cs typeface="Proxima Nova Regular"/>
                <a:sym typeface="Proxima Nova Regular"/>
              </a:rPr>
              <a:t>PAGE VIEWS</a:t>
            </a:r>
            <a:endParaRPr lang="en-US" sz="1600" b="1" dirty="0">
              <a:solidFill>
                <a:srgbClr val="FAFEFF"/>
              </a:solidFill>
              <a:latin typeface="Proxima Nova Regular"/>
              <a:ea typeface="Proxima Nova Regular"/>
              <a:cs typeface="Proxima Nova Regular"/>
              <a:sym typeface="Proxima Nova Regular"/>
            </a:endParaRPr>
          </a:p>
        </p:txBody>
      </p:sp>
      <p:sp>
        <p:nvSpPr>
          <p:cNvPr id="534" name="Shape 534"/>
          <p:cNvSpPr/>
          <p:nvPr/>
        </p:nvSpPr>
        <p:spPr>
          <a:xfrm>
            <a:off x="11076922" y="5981815"/>
            <a:ext cx="2857422" cy="4493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lnSpc>
                <a:spcPct val="70000"/>
              </a:lnSpc>
              <a:defRPr sz="1600" b="1">
                <a:solidFill>
                  <a:srgbClr val="FAFEFF"/>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600" b="1" dirty="0" smtClean="0">
                <a:solidFill>
                  <a:srgbClr val="FAFEFF"/>
                </a:solidFill>
              </a:rPr>
              <a:t>AVERAGE </a:t>
            </a:r>
          </a:p>
          <a:p>
            <a:pPr lvl="0">
              <a:defRPr sz="1800" b="0">
                <a:solidFill>
                  <a:srgbClr val="000000"/>
                </a:solidFill>
              </a:defRPr>
            </a:pPr>
            <a:r>
              <a:rPr lang="en-US" sz="1600" b="1" dirty="0" smtClean="0">
                <a:solidFill>
                  <a:srgbClr val="FAFEFF"/>
                </a:solidFill>
              </a:rPr>
              <a:t>TIME SPENT</a:t>
            </a:r>
            <a:endParaRPr sz="1600" b="1" dirty="0">
              <a:solidFill>
                <a:srgbClr val="FAFEFF"/>
              </a:solidFill>
            </a:endParaRPr>
          </a:p>
        </p:txBody>
      </p:sp>
      <p:pic>
        <p:nvPicPr>
          <p:cNvPr id="535" name="logo2-1.png" descr="logo2-1.png"/>
          <p:cNvPicPr/>
          <p:nvPr/>
        </p:nvPicPr>
        <p:blipFill>
          <a:blip r:embed="rId3">
            <a:extLst/>
          </a:blip>
          <a:stretch>
            <a:fillRect/>
          </a:stretch>
        </p:blipFill>
        <p:spPr>
          <a:xfrm>
            <a:off x="5298894" y="1772602"/>
            <a:ext cx="5480412" cy="645087"/>
          </a:xfrm>
          <a:prstGeom prst="rect">
            <a:avLst/>
          </a:prstGeom>
          <a:ln w="12700">
            <a:miter lim="400000"/>
          </a:ln>
        </p:spPr>
      </p:pic>
      <p:sp>
        <p:nvSpPr>
          <p:cNvPr id="536" name="Shape 536"/>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8" name="wor-1.jpg"/>
          <p:cNvPicPr/>
          <p:nvPr/>
        </p:nvPicPr>
        <p:blipFill>
          <a:blip r:embed="rId2">
            <a:extLst/>
          </a:blip>
          <a:stretch>
            <a:fillRect/>
          </a:stretch>
        </p:blipFill>
        <p:spPr>
          <a:xfrm>
            <a:off x="0" y="0"/>
            <a:ext cx="16256000" cy="9144000"/>
          </a:xfrm>
          <a:prstGeom prst="rect">
            <a:avLst/>
          </a:prstGeom>
          <a:ln w="12700">
            <a:miter lim="400000"/>
          </a:ln>
        </p:spPr>
      </p:pic>
      <p:sp>
        <p:nvSpPr>
          <p:cNvPr id="539" name="Shape 539"/>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 name="17.jpg"/>
          <p:cNvPicPr/>
          <p:nvPr/>
        </p:nvPicPr>
        <p:blipFill>
          <a:blip r:embed="rId2">
            <a:alphaModFix amt="83129"/>
            <a:extLst/>
          </a:blip>
          <a:stretch>
            <a:fillRect/>
          </a:stretch>
        </p:blipFill>
        <p:spPr>
          <a:xfrm>
            <a:off x="0" y="0"/>
            <a:ext cx="16256001" cy="9144000"/>
          </a:xfrm>
          <a:prstGeom prst="rect">
            <a:avLst/>
          </a:prstGeom>
          <a:ln w="12700">
            <a:miter lim="400000"/>
          </a:ln>
        </p:spPr>
      </p:pic>
      <p:sp>
        <p:nvSpPr>
          <p:cNvPr id="543" name="Shape 543"/>
          <p:cNvSpPr/>
          <p:nvPr/>
        </p:nvSpPr>
        <p:spPr>
          <a:xfrm>
            <a:off x="976659" y="4035877"/>
            <a:ext cx="3088582"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The most interesting people to go to with kids</a:t>
            </a:r>
            <a:endParaRPr sz="1700" dirty="0">
              <a:solidFill>
                <a:srgbClr val="F9FFF7"/>
              </a:solidFill>
              <a:latin typeface="Proxima Nova Regular"/>
              <a:ea typeface="Proxima Nova Regular"/>
              <a:cs typeface="Proxima Nova Regular"/>
            </a:endParaRPr>
          </a:p>
        </p:txBody>
      </p:sp>
      <p:sp>
        <p:nvSpPr>
          <p:cNvPr id="544" name="Shape 544"/>
          <p:cNvSpPr/>
          <p:nvPr/>
        </p:nvSpPr>
        <p:spPr>
          <a:xfrm>
            <a:off x="1616496" y="3354007"/>
            <a:ext cx="180890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Places</a:t>
            </a:r>
            <a:endParaRPr sz="3700" b="1" dirty="0">
              <a:solidFill>
                <a:srgbClr val="FDFFF3"/>
              </a:solidFill>
            </a:endParaRPr>
          </a:p>
        </p:txBody>
      </p:sp>
      <p:sp>
        <p:nvSpPr>
          <p:cNvPr id="545" name="Shape 545"/>
          <p:cNvSpPr/>
          <p:nvPr/>
        </p:nvSpPr>
        <p:spPr>
          <a:xfrm>
            <a:off x="4398048" y="4043197"/>
            <a:ext cx="3088582"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Best events for kids from 0 year old and older</a:t>
            </a:r>
            <a:endParaRPr sz="1700" dirty="0">
              <a:solidFill>
                <a:srgbClr val="F9FFF7"/>
              </a:solidFill>
              <a:latin typeface="Proxima Nova Regular"/>
              <a:ea typeface="Proxima Nova Regular"/>
              <a:cs typeface="Proxima Nova Regular"/>
              <a:sym typeface="Proxima Nova Regular"/>
            </a:endParaRPr>
          </a:p>
        </p:txBody>
      </p:sp>
      <p:sp>
        <p:nvSpPr>
          <p:cNvPr id="546" name="Shape 546"/>
          <p:cNvSpPr/>
          <p:nvPr/>
        </p:nvSpPr>
        <p:spPr>
          <a:xfrm>
            <a:off x="4715649" y="3366707"/>
            <a:ext cx="2448745" cy="804066"/>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Calendar</a:t>
            </a:r>
            <a:endParaRPr sz="3700" b="1" dirty="0">
              <a:solidFill>
                <a:srgbClr val="FDFFF3"/>
              </a:solidFill>
            </a:endParaRPr>
          </a:p>
        </p:txBody>
      </p:sp>
      <p:sp>
        <p:nvSpPr>
          <p:cNvPr id="547" name="Shape 547"/>
          <p:cNvSpPr/>
          <p:nvPr/>
        </p:nvSpPr>
        <p:spPr>
          <a:xfrm>
            <a:off x="8188724" y="4030497"/>
            <a:ext cx="3088581"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Where to go with a kid when you are abroad. Best places to go with the whole family</a:t>
            </a:r>
            <a:endParaRPr sz="1700" dirty="0">
              <a:solidFill>
                <a:srgbClr val="F9FFF7"/>
              </a:solidFill>
              <a:latin typeface="Proxima Nova Regular"/>
              <a:ea typeface="Proxima Nova Regular"/>
              <a:cs typeface="Proxima Nova Regular"/>
              <a:sym typeface="Proxima Nova Regular"/>
            </a:endParaRPr>
          </a:p>
        </p:txBody>
      </p:sp>
      <p:sp>
        <p:nvSpPr>
          <p:cNvPr id="548" name="Shape 548"/>
          <p:cNvSpPr/>
          <p:nvPr/>
        </p:nvSpPr>
        <p:spPr>
          <a:xfrm>
            <a:off x="7922371" y="3379407"/>
            <a:ext cx="3621287"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Travelling</a:t>
            </a:r>
            <a:endParaRPr sz="3700" b="1" dirty="0">
              <a:solidFill>
                <a:srgbClr val="FDFFF3"/>
              </a:solidFill>
            </a:endParaRPr>
          </a:p>
        </p:txBody>
      </p:sp>
      <p:sp>
        <p:nvSpPr>
          <p:cNvPr id="549" name="Shape 549"/>
          <p:cNvSpPr/>
          <p:nvPr/>
        </p:nvSpPr>
        <p:spPr>
          <a:xfrm>
            <a:off x="12190759" y="4023757"/>
            <a:ext cx="3088582" cy="3539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Best products for kids</a:t>
            </a:r>
            <a:endParaRPr sz="1700" dirty="0">
              <a:solidFill>
                <a:srgbClr val="F9FFF7"/>
              </a:solidFill>
              <a:latin typeface="Proxima Nova Regular"/>
              <a:ea typeface="Proxima Nova Regular"/>
              <a:cs typeface="Proxima Nova Regular"/>
            </a:endParaRPr>
          </a:p>
        </p:txBody>
      </p:sp>
      <p:sp>
        <p:nvSpPr>
          <p:cNvPr id="550" name="Shape 550"/>
          <p:cNvSpPr/>
          <p:nvPr/>
        </p:nvSpPr>
        <p:spPr>
          <a:xfrm>
            <a:off x="12619235" y="3367287"/>
            <a:ext cx="2231630"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Shopping</a:t>
            </a:r>
            <a:endParaRPr sz="3700" b="1" dirty="0">
              <a:solidFill>
                <a:srgbClr val="FDFFF3"/>
              </a:solidFill>
            </a:endParaRPr>
          </a:p>
        </p:txBody>
      </p:sp>
      <p:sp>
        <p:nvSpPr>
          <p:cNvPr id="551" name="Shape 551"/>
          <p:cNvSpPr/>
          <p:nvPr/>
        </p:nvSpPr>
        <p:spPr>
          <a:xfrm>
            <a:off x="1977363" y="6329565"/>
            <a:ext cx="3621287"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Hot info on what's going on in the </a:t>
            </a:r>
            <a:r>
              <a:rPr lang="en-US" sz="1700" dirty="0" smtClean="0">
                <a:solidFill>
                  <a:srgbClr val="F9FFF7"/>
                </a:solidFill>
                <a:latin typeface="Proxima Nova Regular"/>
                <a:ea typeface="Proxima Nova Regular"/>
                <a:cs typeface="Proxima Nova Regular"/>
                <a:sym typeface="Proxima Nova Regular"/>
              </a:rPr>
              <a:t>”moms &amp; kids</a:t>
            </a:r>
            <a:r>
              <a:rPr lang="en-US" sz="1700" dirty="0">
                <a:solidFill>
                  <a:srgbClr val="F9FFF7"/>
                </a:solidFill>
                <a:latin typeface="Proxima Nova Regular"/>
                <a:ea typeface="Proxima Nova Regular"/>
                <a:cs typeface="Proxima Nova Regular"/>
                <a:sym typeface="Proxima Nova Regular"/>
              </a:rPr>
              <a:t>'" world</a:t>
            </a:r>
            <a:endParaRPr sz="1700" dirty="0">
              <a:solidFill>
                <a:srgbClr val="F9FFF7"/>
              </a:solidFill>
              <a:latin typeface="Proxima Nova Regular"/>
              <a:ea typeface="Proxima Nova Regular"/>
              <a:cs typeface="Proxima Nova Regular"/>
              <a:sym typeface="Proxima Nova Regular"/>
            </a:endParaRPr>
          </a:p>
        </p:txBody>
      </p:sp>
      <p:sp>
        <p:nvSpPr>
          <p:cNvPr id="552" name="Shape 552"/>
          <p:cNvSpPr/>
          <p:nvPr/>
        </p:nvSpPr>
        <p:spPr>
          <a:xfrm>
            <a:off x="2722992" y="5698142"/>
            <a:ext cx="2231629"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News</a:t>
            </a:r>
            <a:endParaRPr sz="3700" b="1" dirty="0">
              <a:solidFill>
                <a:srgbClr val="FDFFF3"/>
              </a:solidFill>
            </a:endParaRPr>
          </a:p>
        </p:txBody>
      </p:sp>
      <p:sp>
        <p:nvSpPr>
          <p:cNvPr id="553" name="Shape 553"/>
          <p:cNvSpPr/>
          <p:nvPr/>
        </p:nvSpPr>
        <p:spPr>
          <a:xfrm>
            <a:off x="6477957" y="6341967"/>
            <a:ext cx="3088581"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Detailed overview of best places and events</a:t>
            </a:r>
          </a:p>
        </p:txBody>
      </p:sp>
      <p:sp>
        <p:nvSpPr>
          <p:cNvPr id="554" name="Shape 554"/>
          <p:cNvSpPr/>
          <p:nvPr/>
        </p:nvSpPr>
        <p:spPr>
          <a:xfrm>
            <a:off x="6957233" y="5707186"/>
            <a:ext cx="2231629"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Blogs</a:t>
            </a:r>
            <a:endParaRPr sz="3700" b="1" dirty="0">
              <a:solidFill>
                <a:srgbClr val="FDFFF3"/>
              </a:solidFill>
            </a:endParaRPr>
          </a:p>
        </p:txBody>
      </p:sp>
      <p:sp>
        <p:nvSpPr>
          <p:cNvPr id="555" name="Shape 555"/>
          <p:cNvSpPr/>
          <p:nvPr/>
        </p:nvSpPr>
        <p:spPr>
          <a:xfrm>
            <a:off x="10373212" y="6342265"/>
            <a:ext cx="3088582"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Interviews with the most active and respectful working mothers</a:t>
            </a:r>
            <a:endParaRPr sz="1700" dirty="0">
              <a:solidFill>
                <a:srgbClr val="F9FFF7"/>
              </a:solidFill>
              <a:latin typeface="Proxima Nova Regular"/>
              <a:ea typeface="Proxima Nova Regular"/>
              <a:cs typeface="Proxima Nova Regular"/>
            </a:endParaRPr>
          </a:p>
        </p:txBody>
      </p:sp>
      <p:sp>
        <p:nvSpPr>
          <p:cNvPr id="556" name="Shape 556"/>
          <p:cNvSpPr/>
          <p:nvPr/>
        </p:nvSpPr>
        <p:spPr>
          <a:xfrm>
            <a:off x="9564530" y="5695774"/>
            <a:ext cx="4705946"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Working Moms</a:t>
            </a:r>
            <a:endParaRPr sz="3700" b="1" dirty="0">
              <a:solidFill>
                <a:srgbClr val="FDFFF3"/>
              </a:solidFill>
            </a:endParaRPr>
          </a:p>
        </p:txBody>
      </p:sp>
      <p:sp>
        <p:nvSpPr>
          <p:cNvPr id="557" name="Shape 557"/>
          <p:cNvSpPr/>
          <p:nvPr/>
        </p:nvSpPr>
        <p:spPr>
          <a:xfrm>
            <a:off x="2413673" y="3053647"/>
            <a:ext cx="21455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1</a:t>
            </a:r>
          </a:p>
        </p:txBody>
      </p:sp>
      <p:sp>
        <p:nvSpPr>
          <p:cNvPr id="558" name="Shape 558"/>
          <p:cNvSpPr/>
          <p:nvPr/>
        </p:nvSpPr>
        <p:spPr>
          <a:xfrm>
            <a:off x="2326172" y="3044289"/>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559" name="Shape 559"/>
          <p:cNvSpPr/>
          <p:nvPr/>
        </p:nvSpPr>
        <p:spPr>
          <a:xfrm>
            <a:off x="5820203" y="3053647"/>
            <a:ext cx="2442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2</a:t>
            </a:r>
          </a:p>
        </p:txBody>
      </p:sp>
      <p:sp>
        <p:nvSpPr>
          <p:cNvPr id="560" name="Shape 560"/>
          <p:cNvSpPr/>
          <p:nvPr/>
        </p:nvSpPr>
        <p:spPr>
          <a:xfrm>
            <a:off x="5747561" y="3044289"/>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561" name="Shape 561"/>
          <p:cNvSpPr/>
          <p:nvPr/>
        </p:nvSpPr>
        <p:spPr>
          <a:xfrm>
            <a:off x="9625738" y="3053647"/>
            <a:ext cx="24518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3</a:t>
            </a:r>
          </a:p>
        </p:txBody>
      </p:sp>
      <p:sp>
        <p:nvSpPr>
          <p:cNvPr id="562" name="Shape 562"/>
          <p:cNvSpPr/>
          <p:nvPr/>
        </p:nvSpPr>
        <p:spPr>
          <a:xfrm>
            <a:off x="9538237" y="3044289"/>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563" name="Shape 563"/>
          <p:cNvSpPr/>
          <p:nvPr/>
        </p:nvSpPr>
        <p:spPr>
          <a:xfrm>
            <a:off x="13627772" y="3153825"/>
            <a:ext cx="24953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4</a:t>
            </a:r>
          </a:p>
        </p:txBody>
      </p:sp>
      <p:sp>
        <p:nvSpPr>
          <p:cNvPr id="564" name="Shape 564"/>
          <p:cNvSpPr/>
          <p:nvPr/>
        </p:nvSpPr>
        <p:spPr>
          <a:xfrm>
            <a:off x="13540272" y="3144467"/>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565" name="Shape 565"/>
          <p:cNvSpPr/>
          <p:nvPr/>
        </p:nvSpPr>
        <p:spPr>
          <a:xfrm>
            <a:off x="3715184" y="5366194"/>
            <a:ext cx="24724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5</a:t>
            </a:r>
          </a:p>
        </p:txBody>
      </p:sp>
      <p:sp>
        <p:nvSpPr>
          <p:cNvPr id="566" name="Shape 566"/>
          <p:cNvSpPr/>
          <p:nvPr/>
        </p:nvSpPr>
        <p:spPr>
          <a:xfrm>
            <a:off x="3644029" y="5356836"/>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567" name="Shape 567"/>
          <p:cNvSpPr/>
          <p:nvPr/>
        </p:nvSpPr>
        <p:spPr>
          <a:xfrm>
            <a:off x="7949425" y="5366194"/>
            <a:ext cx="24701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6</a:t>
            </a:r>
          </a:p>
        </p:txBody>
      </p:sp>
      <p:sp>
        <p:nvSpPr>
          <p:cNvPr id="568" name="Shape 568"/>
          <p:cNvSpPr/>
          <p:nvPr/>
        </p:nvSpPr>
        <p:spPr>
          <a:xfrm>
            <a:off x="7861924" y="5356836"/>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569" name="Shape 569"/>
          <p:cNvSpPr/>
          <p:nvPr/>
        </p:nvSpPr>
        <p:spPr>
          <a:xfrm>
            <a:off x="11799709" y="5423733"/>
            <a:ext cx="23558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7</a:t>
            </a:r>
          </a:p>
        </p:txBody>
      </p:sp>
      <p:sp>
        <p:nvSpPr>
          <p:cNvPr id="570" name="Shape 570"/>
          <p:cNvSpPr/>
          <p:nvPr/>
        </p:nvSpPr>
        <p:spPr>
          <a:xfrm>
            <a:off x="11722724" y="5414376"/>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571" name="Shape 571"/>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pic>
        <p:nvPicPr>
          <p:cNvPr id="572" name="logo2-1.png" descr="logo2-1.png"/>
          <p:cNvPicPr/>
          <p:nvPr/>
        </p:nvPicPr>
        <p:blipFill>
          <a:blip r:embed="rId3" cstate="email">
            <a:extLst>
              <a:ext uri="{28A0092B-C50C-407E-A947-70E740481C1C}">
                <a14:useLocalDpi xmlns:a14="http://schemas.microsoft.com/office/drawing/2010/main"/>
              </a:ext>
            </a:extLst>
          </a:blip>
          <a:stretch>
            <a:fillRect/>
          </a:stretch>
        </p:blipFill>
        <p:spPr>
          <a:xfrm>
            <a:off x="434794" y="401002"/>
            <a:ext cx="2589468" cy="304801"/>
          </a:xfrm>
          <a:prstGeom prst="rect">
            <a:avLst/>
          </a:prstGeom>
          <a:ln w="12700">
            <a:miter lim="400000"/>
          </a:ln>
        </p:spPr>
      </p:pic>
      <p:sp>
        <p:nvSpPr>
          <p:cNvPr id="34" name="Shape 72"/>
          <p:cNvSpPr/>
          <p:nvPr/>
        </p:nvSpPr>
        <p:spPr>
          <a:xfrm>
            <a:off x="4706582" y="732630"/>
            <a:ext cx="6665617"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Content columns</a:t>
            </a:r>
            <a:endParaRPr lang="en-US" sz="6400" dirty="0">
              <a:solidFill>
                <a:srgbClr val="53D39C"/>
              </a:solidFill>
            </a:endParaRPr>
          </a:p>
        </p:txBody>
      </p:sp>
    </p:spTree>
    <p:extLst>
      <p:ext uri="{BB962C8B-B14F-4D97-AF65-F5344CB8AC3E}">
        <p14:creationId xmlns:p14="http://schemas.microsoft.com/office/powerpoint/2010/main" val="3157863123"/>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13.jpg"/>
          <p:cNvPicPr/>
          <p:nvPr/>
        </p:nvPicPr>
        <p:blipFill>
          <a:blip r:embed="rId2">
            <a:alphaModFix amt="59467"/>
            <a:extLst/>
          </a:blip>
          <a:stretch>
            <a:fillRect/>
          </a:stretch>
        </p:blipFill>
        <p:spPr>
          <a:xfrm>
            <a:off x="1000" y="0"/>
            <a:ext cx="16256001" cy="9144000"/>
          </a:xfrm>
          <a:prstGeom prst="rect">
            <a:avLst/>
          </a:prstGeom>
          <a:ln w="12700">
            <a:miter lim="400000"/>
          </a:ln>
        </p:spPr>
      </p:pic>
      <p:pic>
        <p:nvPicPr>
          <p:cNvPr id="575" name="logo2-1.png" descr="logo2-1.png"/>
          <p:cNvPicPr/>
          <p:nvPr/>
        </p:nvPicPr>
        <p:blipFill>
          <a:blip r:embed="rId3">
            <a:extLst/>
          </a:blip>
          <a:stretch>
            <a:fillRect/>
          </a:stretch>
        </p:blipFill>
        <p:spPr>
          <a:xfrm>
            <a:off x="13941425" y="8645525"/>
            <a:ext cx="1890713" cy="222250"/>
          </a:xfrm>
          <a:prstGeom prst="rect">
            <a:avLst/>
          </a:prstGeom>
          <a:ln w="12700">
            <a:miter lim="400000"/>
          </a:ln>
        </p:spPr>
      </p:pic>
      <p:sp>
        <p:nvSpPr>
          <p:cNvPr id="576" name="Shape 576"/>
          <p:cNvSpPr/>
          <p:nvPr/>
        </p:nvSpPr>
        <p:spPr>
          <a:xfrm>
            <a:off x="2703645" y="4356611"/>
            <a:ext cx="10850712" cy="11079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2200" dirty="0">
                <a:solidFill>
                  <a:srgbClr val="FFFFFF"/>
                </a:solidFill>
                <a:latin typeface="Proxima Nova Regular"/>
                <a:ea typeface="Proxima Nova Regular"/>
                <a:cs typeface="Proxima Nova Regular"/>
                <a:sym typeface="Proxima Nova Regular"/>
              </a:rPr>
              <a:t>Trendy and progressive women aged from 18 to 40 years with kids from 0 to 12 years old. They build their career and have high income which allows them to go out and travel regularly. They are active consumers of products and services for children.</a:t>
            </a:r>
          </a:p>
        </p:txBody>
      </p:sp>
      <p:sp>
        <p:nvSpPr>
          <p:cNvPr id="577" name="Shape 577"/>
          <p:cNvSpPr/>
          <p:nvPr/>
        </p:nvSpPr>
        <p:spPr>
          <a:xfrm>
            <a:off x="4154348" y="6276816"/>
            <a:ext cx="5106524"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6200" dirty="0">
                <a:solidFill>
                  <a:srgbClr val="45D399"/>
                </a:solidFill>
              </a:rPr>
              <a:t>22-34 </a:t>
            </a:r>
            <a:r>
              <a:rPr lang="en-US" sz="6200" dirty="0" smtClean="0">
                <a:solidFill>
                  <a:srgbClr val="45D399"/>
                </a:solidFill>
              </a:rPr>
              <a:t>YEARS</a:t>
            </a:r>
            <a:endParaRPr sz="6200" dirty="0">
              <a:solidFill>
                <a:srgbClr val="45D399"/>
              </a:solidFill>
            </a:endParaRPr>
          </a:p>
        </p:txBody>
      </p:sp>
      <p:sp>
        <p:nvSpPr>
          <p:cNvPr id="578" name="Shape 578"/>
          <p:cNvSpPr/>
          <p:nvPr/>
        </p:nvSpPr>
        <p:spPr>
          <a:xfrm>
            <a:off x="5320673" y="7111454"/>
            <a:ext cx="2447794"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70000"/>
              </a:lnSpc>
              <a:defRPr sz="1600" b="1">
                <a:solidFill>
                  <a:srgbClr val="FAFEFF"/>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600" b="1" dirty="0" smtClean="0">
                <a:solidFill>
                  <a:srgbClr val="FAFEFF"/>
                </a:solidFill>
              </a:rPr>
              <a:t>THE CORE AUDIENCE</a:t>
            </a:r>
            <a:endParaRPr sz="1600" b="1" dirty="0">
              <a:solidFill>
                <a:srgbClr val="FAFEFF"/>
              </a:solidFill>
            </a:endParaRPr>
          </a:p>
        </p:txBody>
      </p:sp>
      <p:sp>
        <p:nvSpPr>
          <p:cNvPr id="579" name="Shape 579"/>
          <p:cNvSpPr/>
          <p:nvPr/>
        </p:nvSpPr>
        <p:spPr>
          <a:xfrm>
            <a:off x="10140190" y="6284615"/>
            <a:ext cx="1710437" cy="1043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6200" dirty="0">
                <a:solidFill>
                  <a:srgbClr val="45D399"/>
                </a:solidFill>
              </a:rPr>
              <a:t>85%</a:t>
            </a:r>
          </a:p>
        </p:txBody>
      </p:sp>
      <p:sp>
        <p:nvSpPr>
          <p:cNvPr id="580" name="Shape 580"/>
          <p:cNvSpPr/>
          <p:nvPr/>
        </p:nvSpPr>
        <p:spPr>
          <a:xfrm>
            <a:off x="9197935" y="7111454"/>
            <a:ext cx="3388062"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70000"/>
              </a:lnSpc>
              <a:defRPr sz="1600" b="1">
                <a:solidFill>
                  <a:srgbClr val="FAFEFF"/>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600" b="1" dirty="0" smtClean="0">
                <a:solidFill>
                  <a:srgbClr val="FAFEFF"/>
                </a:solidFill>
              </a:rPr>
              <a:t>MOSCOW AND ST.PETE</a:t>
            </a:r>
            <a:endParaRPr sz="1600" b="1" dirty="0">
              <a:solidFill>
                <a:srgbClr val="FAFEFF"/>
              </a:solidFill>
            </a:endParaRPr>
          </a:p>
        </p:txBody>
      </p:sp>
      <p:sp>
        <p:nvSpPr>
          <p:cNvPr id="581" name="Shape 581"/>
          <p:cNvSpPr/>
          <p:nvPr/>
        </p:nvSpPr>
        <p:spPr>
          <a:xfrm>
            <a:off x="6198395" y="657579"/>
            <a:ext cx="3705730"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Audience</a:t>
            </a:r>
            <a:endParaRPr sz="6400" dirty="0">
              <a:solidFill>
                <a:srgbClr val="53D39C"/>
              </a:solidFill>
            </a:endParaRPr>
          </a:p>
        </p:txBody>
      </p:sp>
      <p:pic>
        <p:nvPicPr>
          <p:cNvPr id="582" name="wor-1.png"/>
          <p:cNvPicPr/>
          <p:nvPr/>
        </p:nvPicPr>
        <p:blipFill>
          <a:blip r:embed="rId4" cstate="email">
            <a:extLst>
              <a:ext uri="{28A0092B-C50C-407E-A947-70E740481C1C}">
                <a14:useLocalDpi xmlns:a14="http://schemas.microsoft.com/office/drawing/2010/main"/>
              </a:ext>
            </a:extLst>
          </a:blip>
          <a:stretch>
            <a:fillRect/>
          </a:stretch>
        </p:blipFill>
        <p:spPr>
          <a:xfrm>
            <a:off x="9508376" y="2205760"/>
            <a:ext cx="1445410" cy="1445410"/>
          </a:xfrm>
          <a:prstGeom prst="rect">
            <a:avLst/>
          </a:prstGeom>
          <a:ln w="12700">
            <a:miter lim="400000"/>
          </a:ln>
        </p:spPr>
      </p:pic>
      <p:pic>
        <p:nvPicPr>
          <p:cNvPr id="583" name="wor-2.png"/>
          <p:cNvPicPr/>
          <p:nvPr/>
        </p:nvPicPr>
        <p:blipFill>
          <a:blip r:embed="rId5" cstate="email">
            <a:extLst>
              <a:ext uri="{28A0092B-C50C-407E-A947-70E740481C1C}">
                <a14:useLocalDpi xmlns:a14="http://schemas.microsoft.com/office/drawing/2010/main"/>
              </a:ext>
            </a:extLst>
          </a:blip>
          <a:stretch>
            <a:fillRect/>
          </a:stretch>
        </p:blipFill>
        <p:spPr>
          <a:xfrm>
            <a:off x="5310682" y="2208658"/>
            <a:ext cx="1447411" cy="1447412"/>
          </a:xfrm>
          <a:prstGeom prst="rect">
            <a:avLst/>
          </a:prstGeom>
          <a:ln w="12700">
            <a:miter lim="400000"/>
          </a:ln>
        </p:spPr>
      </p:pic>
      <p:pic>
        <p:nvPicPr>
          <p:cNvPr id="584" name="wor-3.png"/>
          <p:cNvPicPr/>
          <p:nvPr/>
        </p:nvPicPr>
        <p:blipFill>
          <a:blip r:embed="rId6" cstate="email">
            <a:extLst>
              <a:ext uri="{28A0092B-C50C-407E-A947-70E740481C1C}">
                <a14:useLocalDpi xmlns:a14="http://schemas.microsoft.com/office/drawing/2010/main"/>
              </a:ext>
            </a:extLst>
          </a:blip>
          <a:stretch>
            <a:fillRect/>
          </a:stretch>
        </p:blipFill>
        <p:spPr>
          <a:xfrm>
            <a:off x="7400394" y="2199858"/>
            <a:ext cx="1457214" cy="1457214"/>
          </a:xfrm>
          <a:prstGeom prst="rect">
            <a:avLst/>
          </a:prstGeom>
          <a:ln w="12700">
            <a:miter lim="400000"/>
          </a:ln>
        </p:spPr>
      </p:pic>
      <p:sp>
        <p:nvSpPr>
          <p:cNvPr id="585" name="Shape 585"/>
          <p:cNvSpPr/>
          <p:nvPr/>
        </p:nvSpPr>
        <p:spPr>
          <a:xfrm>
            <a:off x="7271611"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586" name="Shape 586"/>
          <p:cNvSpPr/>
          <p:nvPr/>
        </p:nvSpPr>
        <p:spPr>
          <a:xfrm>
            <a:off x="5199629" y="2110306"/>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587" name="Shape 587"/>
          <p:cNvSpPr/>
          <p:nvPr/>
        </p:nvSpPr>
        <p:spPr>
          <a:xfrm>
            <a:off x="7303044" y="2106408"/>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588" name="Shape 588"/>
          <p:cNvSpPr/>
          <p:nvPr/>
        </p:nvSpPr>
        <p:spPr>
          <a:xfrm>
            <a:off x="9407158" y="2106408"/>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pic>
        <p:nvPicPr>
          <p:cNvPr id="589" name="logo2-1.png" descr="logo2-1.png"/>
          <p:cNvPicPr/>
          <p:nvPr/>
        </p:nvPicPr>
        <p:blipFill>
          <a:blip r:embed="rId7" cstate="email">
            <a:extLst>
              <a:ext uri="{28A0092B-C50C-407E-A947-70E740481C1C}">
                <a14:useLocalDpi xmlns:a14="http://schemas.microsoft.com/office/drawing/2010/main"/>
              </a:ext>
            </a:extLst>
          </a:blip>
          <a:stretch>
            <a:fillRect/>
          </a:stretch>
        </p:blipFill>
        <p:spPr>
          <a:xfrm>
            <a:off x="434794" y="401002"/>
            <a:ext cx="2589468" cy="304801"/>
          </a:xfrm>
          <a:prstGeom prst="rect">
            <a:avLst/>
          </a:prstGeom>
          <a:ln w="12700">
            <a:miter lim="400000"/>
          </a:ln>
        </p:spPr>
      </p:pic>
    </p:spTree>
    <p:extLst>
      <p:ext uri="{BB962C8B-B14F-4D97-AF65-F5344CB8AC3E}">
        <p14:creationId xmlns:p14="http://schemas.microsoft.com/office/powerpoint/2010/main" val="1630969403"/>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1" name="10.jpg"/>
          <p:cNvPicPr/>
          <p:nvPr/>
        </p:nvPicPr>
        <p:blipFill>
          <a:blip r:embed="rId2">
            <a:extLst/>
          </a:blip>
          <a:stretch>
            <a:fillRect/>
          </a:stretch>
        </p:blipFill>
        <p:spPr>
          <a:xfrm>
            <a:off x="-1" y="-14416"/>
            <a:ext cx="16256001" cy="9144001"/>
          </a:xfrm>
          <a:prstGeom prst="rect">
            <a:avLst/>
          </a:prstGeom>
          <a:ln w="12700">
            <a:miter lim="400000"/>
          </a:ln>
        </p:spPr>
      </p:pic>
      <p:sp>
        <p:nvSpPr>
          <p:cNvPr id="592" name="Shape 592"/>
          <p:cNvSpPr/>
          <p:nvPr/>
        </p:nvSpPr>
        <p:spPr>
          <a:xfrm>
            <a:off x="4510344" y="776123"/>
            <a:ext cx="7235312" cy="1881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defTabSz="457200">
              <a:lnSpc>
                <a:spcPct val="90000"/>
              </a:lnSpc>
              <a:defRPr sz="1800"/>
            </a:pPr>
            <a:r>
              <a:rPr lang="en-US" sz="6400" dirty="0" smtClean="0">
                <a:solidFill>
                  <a:srgbClr val="53D39C"/>
                </a:solidFill>
                <a:latin typeface="Proxima Nova Black"/>
                <a:ea typeface="Proxima Nova Black"/>
                <a:cs typeface="Proxima Nova Black"/>
                <a:sym typeface="Proxima Nova Black"/>
              </a:rPr>
              <a:t>Audience portraits</a:t>
            </a:r>
            <a:r>
              <a:rPr sz="6400" dirty="0">
                <a:solidFill>
                  <a:srgbClr val="53D39C"/>
                </a:solidFill>
                <a:latin typeface="Proxima Nova Black"/>
                <a:ea typeface="Proxima Nova Black"/>
                <a:cs typeface="Proxima Nova Black"/>
                <a:sym typeface="Proxima Nova Black"/>
              </a:rPr>
              <a:t/>
            </a:r>
            <a:br>
              <a:rPr sz="6400" dirty="0">
                <a:solidFill>
                  <a:srgbClr val="53D39C"/>
                </a:solidFill>
                <a:latin typeface="Proxima Nova Black"/>
                <a:ea typeface="Proxima Nova Black"/>
                <a:cs typeface="Proxima Nova Black"/>
                <a:sym typeface="Proxima Nova Black"/>
              </a:rPr>
            </a:br>
            <a:r>
              <a:rPr sz="6400" dirty="0">
                <a:solidFill>
                  <a:srgbClr val="FFFFFF"/>
                </a:solidFill>
                <a:latin typeface="Proxima Nova Black"/>
                <a:ea typeface="Proxima Nova Black"/>
                <a:cs typeface="Proxima Nova Black"/>
                <a:sym typeface="Proxima Nova Black"/>
              </a:rPr>
              <a:t>LOOK AT MEDIA</a:t>
            </a:r>
          </a:p>
        </p:txBody>
      </p:sp>
      <p:grpSp>
        <p:nvGrpSpPr>
          <p:cNvPr id="598" name="Group 598"/>
          <p:cNvGrpSpPr/>
          <p:nvPr/>
        </p:nvGrpSpPr>
        <p:grpSpPr>
          <a:xfrm>
            <a:off x="1327946" y="3157889"/>
            <a:ext cx="13600107" cy="2507888"/>
            <a:chOff x="0" y="0"/>
            <a:chExt cx="13600106" cy="2507887"/>
          </a:xfrm>
        </p:grpSpPr>
        <p:pic>
          <p:nvPicPr>
            <p:cNvPr id="593" name="1.png"/>
            <p:cNvPicPr/>
            <p:nvPr/>
          </p:nvPicPr>
          <p:blipFill>
            <a:blip r:embed="rId3">
              <a:extLst/>
            </a:blip>
            <a:stretch>
              <a:fillRect/>
            </a:stretch>
          </p:blipFill>
          <p:spPr>
            <a:xfrm>
              <a:off x="0" y="0"/>
              <a:ext cx="2507888" cy="2507888"/>
            </a:xfrm>
            <a:prstGeom prst="rect">
              <a:avLst/>
            </a:prstGeom>
            <a:ln w="12700" cap="flat">
              <a:noFill/>
              <a:miter lim="400000"/>
            </a:ln>
            <a:effectLst/>
          </p:spPr>
        </p:pic>
        <p:pic>
          <p:nvPicPr>
            <p:cNvPr id="594" name="fur1.png"/>
            <p:cNvPicPr/>
            <p:nvPr/>
          </p:nvPicPr>
          <p:blipFill>
            <a:blip r:embed="rId4">
              <a:extLst/>
            </a:blip>
            <a:stretch>
              <a:fillRect/>
            </a:stretch>
          </p:blipFill>
          <p:spPr>
            <a:xfrm>
              <a:off x="2773054" y="0"/>
              <a:ext cx="2507888" cy="2507888"/>
            </a:xfrm>
            <a:prstGeom prst="rect">
              <a:avLst/>
            </a:prstGeom>
            <a:ln w="12700" cap="flat">
              <a:noFill/>
              <a:miter lim="400000"/>
            </a:ln>
            <a:effectLst/>
          </p:spPr>
        </p:pic>
        <p:pic>
          <p:nvPicPr>
            <p:cNvPr id="595" name="won.png"/>
            <p:cNvPicPr/>
            <p:nvPr/>
          </p:nvPicPr>
          <p:blipFill>
            <a:blip r:embed="rId5">
              <a:extLst/>
            </a:blip>
            <a:stretch>
              <a:fillRect/>
            </a:stretch>
          </p:blipFill>
          <p:spPr>
            <a:xfrm>
              <a:off x="5546109" y="0"/>
              <a:ext cx="2507888" cy="2507888"/>
            </a:xfrm>
            <a:prstGeom prst="rect">
              <a:avLst/>
            </a:prstGeom>
            <a:ln w="12700" cap="flat">
              <a:noFill/>
              <a:miter lim="400000"/>
            </a:ln>
            <a:effectLst/>
          </p:spPr>
        </p:pic>
        <p:pic>
          <p:nvPicPr>
            <p:cNvPr id="596" name="vil3.png"/>
            <p:cNvPicPr/>
            <p:nvPr/>
          </p:nvPicPr>
          <p:blipFill>
            <a:blip r:embed="rId6">
              <a:extLst/>
            </a:blip>
            <a:stretch>
              <a:fillRect/>
            </a:stretch>
          </p:blipFill>
          <p:spPr>
            <a:xfrm>
              <a:off x="8319164" y="0"/>
              <a:ext cx="2507888" cy="2507888"/>
            </a:xfrm>
            <a:prstGeom prst="rect">
              <a:avLst/>
            </a:prstGeom>
            <a:ln w="12700" cap="flat">
              <a:noFill/>
              <a:miter lim="400000"/>
            </a:ln>
            <a:effectLst/>
          </p:spPr>
        </p:pic>
        <p:pic>
          <p:nvPicPr>
            <p:cNvPr id="597" name="wor-2.png"/>
            <p:cNvPicPr/>
            <p:nvPr/>
          </p:nvPicPr>
          <p:blipFill>
            <a:blip r:embed="rId7">
              <a:extLst/>
            </a:blip>
            <a:stretch>
              <a:fillRect/>
            </a:stretch>
          </p:blipFill>
          <p:spPr>
            <a:xfrm>
              <a:off x="11092219" y="0"/>
              <a:ext cx="2507888" cy="2507888"/>
            </a:xfrm>
            <a:prstGeom prst="rect">
              <a:avLst/>
            </a:prstGeom>
            <a:ln w="12700" cap="flat">
              <a:noFill/>
              <a:miter lim="400000"/>
            </a:ln>
            <a:effectLst/>
          </p:spPr>
        </p:pic>
      </p:grpSp>
      <p:sp>
        <p:nvSpPr>
          <p:cNvPr id="599" name="Shape 599"/>
          <p:cNvSpPr/>
          <p:nvPr/>
        </p:nvSpPr>
        <p:spPr>
          <a:xfrm>
            <a:off x="1561159" y="7130746"/>
            <a:ext cx="1893095" cy="519629"/>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defTabSz="457200">
              <a:lnSpc>
                <a:spcPct val="80000"/>
              </a:lnSpc>
              <a:defRPr sz="1800"/>
            </a:pPr>
            <a:r>
              <a:rPr lang="en-US" sz="1700" dirty="0" smtClean="0">
                <a:solidFill>
                  <a:srgbClr val="F9FFF7"/>
                </a:solidFill>
                <a:latin typeface="Proxima Nova Regular"/>
                <a:ea typeface="Proxima Nova Regular"/>
                <a:cs typeface="Proxima Nova Regular"/>
                <a:sym typeface="Proxima Nova Regular"/>
              </a:rPr>
              <a:t>Creative industries</a:t>
            </a:r>
          </a:p>
          <a:p>
            <a:pPr lvl="0" defTabSz="457200">
              <a:lnSpc>
                <a:spcPct val="80000"/>
              </a:lnSpc>
              <a:defRPr sz="1800"/>
            </a:pPr>
            <a:r>
              <a:rPr lang="en-US" sz="1700" dirty="0" smtClean="0">
                <a:solidFill>
                  <a:srgbClr val="F9FFF7"/>
                </a:solidFill>
                <a:latin typeface="Proxima Nova Regular"/>
                <a:ea typeface="Proxima Nova Regular"/>
                <a:cs typeface="Proxima Nova Regular"/>
                <a:sym typeface="Proxima Nova Regular"/>
              </a:rPr>
              <a:t>representatives</a:t>
            </a:r>
            <a:endParaRPr sz="1700" dirty="0">
              <a:solidFill>
                <a:srgbClr val="F9FFF7"/>
              </a:solidFill>
              <a:latin typeface="Proxima Nova Regular"/>
              <a:ea typeface="Proxima Nova Regular"/>
              <a:cs typeface="Proxima Nova Regular"/>
              <a:sym typeface="Proxima Nova Regular"/>
            </a:endParaRPr>
          </a:p>
        </p:txBody>
      </p:sp>
      <p:sp>
        <p:nvSpPr>
          <p:cNvPr id="600" name="Shape 600"/>
          <p:cNvSpPr/>
          <p:nvPr/>
        </p:nvSpPr>
        <p:spPr>
          <a:xfrm>
            <a:off x="4462195" y="7127249"/>
            <a:ext cx="1867843" cy="72891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lnSpc>
                <a:spcPct val="80000"/>
              </a:lnSpc>
              <a:defRPr sz="1700">
                <a:solidFill>
                  <a:srgbClr val="F9FFF7"/>
                </a:solidFill>
                <a:latin typeface="Proxima Nova Regular"/>
                <a:ea typeface="Proxima Nova Regular"/>
                <a:cs typeface="Proxima Nova Regular"/>
                <a:sym typeface="Proxima Nova Regular"/>
              </a:defRPr>
            </a:lvl1pPr>
          </a:lstStyle>
          <a:p>
            <a:pPr lvl="0">
              <a:defRPr sz="1800">
                <a:solidFill>
                  <a:srgbClr val="000000"/>
                </a:solidFill>
              </a:defRPr>
            </a:pPr>
            <a:r>
              <a:rPr lang="en-US" sz="1700" dirty="0" smtClean="0">
                <a:solidFill>
                  <a:srgbClr val="F9FFF7"/>
                </a:solidFill>
              </a:rPr>
              <a:t>Trendy young people living in big cities</a:t>
            </a:r>
          </a:p>
        </p:txBody>
      </p:sp>
      <p:sp>
        <p:nvSpPr>
          <p:cNvPr id="601" name="Shape 601"/>
          <p:cNvSpPr/>
          <p:nvPr/>
        </p:nvSpPr>
        <p:spPr>
          <a:xfrm>
            <a:off x="7322691" y="7127249"/>
            <a:ext cx="1610618" cy="31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80000"/>
              </a:lnSpc>
              <a:defRPr sz="1700">
                <a:solidFill>
                  <a:srgbClr val="F9FFF7"/>
                </a:solidFill>
                <a:latin typeface="Proxima Nova Regular"/>
                <a:ea typeface="Proxima Nova Regular"/>
                <a:cs typeface="Proxima Nova Regular"/>
                <a:sym typeface="Proxima Nova Regular"/>
              </a:defRPr>
            </a:lvl1pPr>
          </a:lstStyle>
          <a:p>
            <a:pPr lvl="0">
              <a:defRPr sz="1800">
                <a:solidFill>
                  <a:srgbClr val="000000"/>
                </a:solidFill>
              </a:defRPr>
            </a:pPr>
            <a:r>
              <a:rPr lang="en-US" sz="1700" dirty="0" smtClean="0">
                <a:solidFill>
                  <a:srgbClr val="F9FFF7"/>
                </a:solidFill>
              </a:rPr>
              <a:t>Young women</a:t>
            </a:r>
            <a:endParaRPr sz="1700" dirty="0">
              <a:solidFill>
                <a:srgbClr val="F9FFF7"/>
              </a:solidFill>
            </a:endParaRPr>
          </a:p>
        </p:txBody>
      </p:sp>
      <p:sp>
        <p:nvSpPr>
          <p:cNvPr id="602" name="Shape 602"/>
          <p:cNvSpPr/>
          <p:nvPr/>
        </p:nvSpPr>
        <p:spPr>
          <a:xfrm>
            <a:off x="9979369" y="7127249"/>
            <a:ext cx="1941960" cy="31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80000"/>
              </a:lnSpc>
              <a:defRPr sz="1800"/>
            </a:pPr>
            <a:r>
              <a:rPr lang="en-US" sz="1700" dirty="0" smtClean="0">
                <a:solidFill>
                  <a:srgbClr val="F9FFF7"/>
                </a:solidFill>
                <a:latin typeface="Proxima Nova Regular"/>
                <a:ea typeface="Proxima Nova Regular"/>
                <a:cs typeface="Proxima Nova Regular"/>
                <a:sym typeface="Proxima Nova Regular"/>
              </a:rPr>
              <a:t>Big cities citizens</a:t>
            </a:r>
            <a:endParaRPr sz="1700" dirty="0">
              <a:solidFill>
                <a:srgbClr val="F9FFF7"/>
              </a:solidFill>
              <a:latin typeface="Proxima Nova Regular"/>
              <a:ea typeface="Proxima Nova Regular"/>
              <a:cs typeface="Proxima Nova Regular"/>
              <a:sym typeface="Proxima Nova Regular"/>
            </a:endParaRPr>
          </a:p>
        </p:txBody>
      </p:sp>
      <p:sp>
        <p:nvSpPr>
          <p:cNvPr id="603" name="Shape 603"/>
          <p:cNvSpPr/>
          <p:nvPr/>
        </p:nvSpPr>
        <p:spPr>
          <a:xfrm>
            <a:off x="13021735" y="7142406"/>
            <a:ext cx="1610619" cy="31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80000"/>
              </a:lnSpc>
              <a:defRPr sz="1700">
                <a:solidFill>
                  <a:srgbClr val="F9FFF7"/>
                </a:solidFill>
                <a:latin typeface="Proxima Nova Regular"/>
                <a:ea typeface="Proxima Nova Regular"/>
                <a:cs typeface="Proxima Nova Regular"/>
                <a:sym typeface="Proxima Nova Regular"/>
              </a:defRPr>
            </a:lvl1pPr>
          </a:lstStyle>
          <a:p>
            <a:pPr lvl="0">
              <a:defRPr sz="1800">
                <a:solidFill>
                  <a:srgbClr val="000000"/>
                </a:solidFill>
              </a:defRPr>
            </a:pPr>
            <a:r>
              <a:rPr lang="en-US" sz="1700" dirty="0" smtClean="0">
                <a:solidFill>
                  <a:srgbClr val="F9FFF7"/>
                </a:solidFill>
              </a:rPr>
              <a:t>Active moms</a:t>
            </a:r>
            <a:endParaRPr sz="1700" dirty="0">
              <a:solidFill>
                <a:srgbClr val="F9FFF7"/>
              </a:solidFill>
            </a:endParaRPr>
          </a:p>
        </p:txBody>
      </p:sp>
      <p:sp>
        <p:nvSpPr>
          <p:cNvPr id="604" name="Shape 604"/>
          <p:cNvSpPr/>
          <p:nvPr/>
        </p:nvSpPr>
        <p:spPr>
          <a:xfrm>
            <a:off x="1968984" y="6710394"/>
            <a:ext cx="1059057" cy="5078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27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2700" dirty="0" smtClean="0">
                <a:solidFill>
                  <a:srgbClr val="45D399"/>
                </a:solidFill>
              </a:rPr>
              <a:t>25</a:t>
            </a:r>
            <a:r>
              <a:rPr sz="2700" dirty="0" smtClean="0">
                <a:solidFill>
                  <a:srgbClr val="45D399"/>
                </a:solidFill>
              </a:rPr>
              <a:t>-</a:t>
            </a:r>
            <a:r>
              <a:rPr lang="ru-RU" sz="2700" dirty="0" smtClean="0">
                <a:solidFill>
                  <a:srgbClr val="45D399"/>
                </a:solidFill>
              </a:rPr>
              <a:t>3</a:t>
            </a:r>
            <a:r>
              <a:rPr sz="2700" dirty="0" smtClean="0">
                <a:solidFill>
                  <a:srgbClr val="45D399"/>
                </a:solidFill>
              </a:rPr>
              <a:t>4</a:t>
            </a:r>
            <a:endParaRPr sz="2700" dirty="0">
              <a:solidFill>
                <a:srgbClr val="45D399"/>
              </a:solidFill>
            </a:endParaRPr>
          </a:p>
        </p:txBody>
      </p:sp>
      <p:sp>
        <p:nvSpPr>
          <p:cNvPr id="605" name="Shape 605"/>
          <p:cNvSpPr/>
          <p:nvPr/>
        </p:nvSpPr>
        <p:spPr>
          <a:xfrm>
            <a:off x="4760749" y="6707937"/>
            <a:ext cx="1015661" cy="5078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27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2700" dirty="0">
                <a:solidFill>
                  <a:srgbClr val="45D399"/>
                </a:solidFill>
              </a:rPr>
              <a:t>18</a:t>
            </a:r>
            <a:r>
              <a:rPr sz="2700" dirty="0" smtClean="0">
                <a:solidFill>
                  <a:srgbClr val="45D399"/>
                </a:solidFill>
              </a:rPr>
              <a:t>-</a:t>
            </a:r>
            <a:r>
              <a:rPr lang="ru-RU" sz="2700" dirty="0" smtClean="0">
                <a:solidFill>
                  <a:srgbClr val="45D399"/>
                </a:solidFill>
              </a:rPr>
              <a:t>34</a:t>
            </a:r>
            <a:endParaRPr sz="2700" dirty="0">
              <a:solidFill>
                <a:srgbClr val="45D399"/>
              </a:solidFill>
            </a:endParaRPr>
          </a:p>
        </p:txBody>
      </p:sp>
      <p:sp>
        <p:nvSpPr>
          <p:cNvPr id="606" name="Shape 606"/>
          <p:cNvSpPr/>
          <p:nvPr/>
        </p:nvSpPr>
        <p:spPr>
          <a:xfrm>
            <a:off x="7620558" y="6707937"/>
            <a:ext cx="1059057" cy="5078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27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2700" dirty="0" smtClean="0">
                <a:solidFill>
                  <a:srgbClr val="45D399"/>
                </a:solidFill>
              </a:rPr>
              <a:t>25</a:t>
            </a:r>
            <a:r>
              <a:rPr sz="2700" dirty="0" smtClean="0">
                <a:solidFill>
                  <a:srgbClr val="45D399"/>
                </a:solidFill>
              </a:rPr>
              <a:t>-3</a:t>
            </a:r>
            <a:r>
              <a:rPr lang="ru-RU" sz="2700" dirty="0" smtClean="0">
                <a:solidFill>
                  <a:srgbClr val="45D399"/>
                </a:solidFill>
              </a:rPr>
              <a:t>4</a:t>
            </a:r>
            <a:endParaRPr sz="2700" dirty="0">
              <a:solidFill>
                <a:srgbClr val="45D399"/>
              </a:solidFill>
            </a:endParaRPr>
          </a:p>
        </p:txBody>
      </p:sp>
      <p:sp>
        <p:nvSpPr>
          <p:cNvPr id="607" name="Shape 607"/>
          <p:cNvSpPr/>
          <p:nvPr/>
        </p:nvSpPr>
        <p:spPr>
          <a:xfrm>
            <a:off x="10424656" y="6707937"/>
            <a:ext cx="1059057" cy="5078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27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2700" dirty="0" smtClean="0">
                <a:solidFill>
                  <a:srgbClr val="45D399"/>
                </a:solidFill>
              </a:rPr>
              <a:t>2</a:t>
            </a:r>
            <a:r>
              <a:rPr lang="ru-RU" sz="2700" dirty="0" smtClean="0">
                <a:solidFill>
                  <a:srgbClr val="45D399"/>
                </a:solidFill>
              </a:rPr>
              <a:t>5</a:t>
            </a:r>
            <a:r>
              <a:rPr sz="2700" dirty="0" smtClean="0">
                <a:solidFill>
                  <a:srgbClr val="45D399"/>
                </a:solidFill>
              </a:rPr>
              <a:t>-</a:t>
            </a:r>
            <a:r>
              <a:rPr lang="ru-RU" sz="2700" dirty="0" smtClean="0">
                <a:solidFill>
                  <a:srgbClr val="45D399"/>
                </a:solidFill>
              </a:rPr>
              <a:t>3</a:t>
            </a:r>
            <a:r>
              <a:rPr sz="2700" dirty="0" smtClean="0">
                <a:solidFill>
                  <a:srgbClr val="45D399"/>
                </a:solidFill>
              </a:rPr>
              <a:t>4</a:t>
            </a:r>
            <a:endParaRPr sz="2700" dirty="0">
              <a:solidFill>
                <a:srgbClr val="45D399"/>
              </a:solidFill>
            </a:endParaRPr>
          </a:p>
        </p:txBody>
      </p:sp>
      <p:sp>
        <p:nvSpPr>
          <p:cNvPr id="608" name="Shape 608"/>
          <p:cNvSpPr/>
          <p:nvPr/>
        </p:nvSpPr>
        <p:spPr>
          <a:xfrm>
            <a:off x="13294058" y="6723094"/>
            <a:ext cx="1054556" cy="5078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27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lang="ru-RU" sz="2700" dirty="0" smtClean="0">
                <a:solidFill>
                  <a:srgbClr val="45D399"/>
                </a:solidFill>
              </a:rPr>
              <a:t>22</a:t>
            </a:r>
            <a:r>
              <a:rPr sz="2700" dirty="0" smtClean="0">
                <a:solidFill>
                  <a:srgbClr val="45D399"/>
                </a:solidFill>
              </a:rPr>
              <a:t>-</a:t>
            </a:r>
            <a:r>
              <a:rPr lang="ru-RU" sz="2700" dirty="0" smtClean="0">
                <a:solidFill>
                  <a:srgbClr val="45D399"/>
                </a:solidFill>
              </a:rPr>
              <a:t>3</a:t>
            </a:r>
            <a:r>
              <a:rPr sz="2700" dirty="0" smtClean="0">
                <a:solidFill>
                  <a:srgbClr val="45D399"/>
                </a:solidFill>
              </a:rPr>
              <a:t>4</a:t>
            </a:r>
            <a:endParaRPr sz="2700" dirty="0">
              <a:solidFill>
                <a:srgbClr val="45D399"/>
              </a:solidFill>
            </a:endParaRPr>
          </a:p>
        </p:txBody>
      </p:sp>
      <p:pic>
        <p:nvPicPr>
          <p:cNvPr id="609" name="LAM_wh.png"/>
          <p:cNvPicPr/>
          <p:nvPr/>
        </p:nvPicPr>
        <p:blipFill>
          <a:blip r:embed="rId8" cstate="email">
            <a:extLst>
              <a:ext uri="{28A0092B-C50C-407E-A947-70E740481C1C}">
                <a14:useLocalDpi xmlns:a14="http://schemas.microsoft.com/office/drawing/2010/main"/>
              </a:ext>
            </a:extLst>
          </a:blip>
          <a:srcRect/>
          <a:stretch>
            <a:fillRect/>
          </a:stretch>
        </p:blipFill>
        <p:spPr>
          <a:xfrm>
            <a:off x="1319175" y="5866796"/>
            <a:ext cx="2316510" cy="1011143"/>
          </a:xfrm>
          <a:prstGeom prst="rect">
            <a:avLst/>
          </a:prstGeom>
          <a:ln w="12700">
            <a:miter lim="400000"/>
          </a:ln>
        </p:spPr>
      </p:pic>
      <p:pic>
        <p:nvPicPr>
          <p:cNvPr id="610" name="furfur_wh.png"/>
          <p:cNvPicPr/>
          <p:nvPr/>
        </p:nvPicPr>
        <p:blipFill>
          <a:blip r:embed="rId9" cstate="email">
            <a:extLst>
              <a:ext uri="{28A0092B-C50C-407E-A947-70E740481C1C}">
                <a14:useLocalDpi xmlns:a14="http://schemas.microsoft.com/office/drawing/2010/main"/>
              </a:ext>
            </a:extLst>
          </a:blip>
          <a:srcRect/>
          <a:stretch>
            <a:fillRect/>
          </a:stretch>
        </p:blipFill>
        <p:spPr>
          <a:xfrm>
            <a:off x="4532938" y="6055920"/>
            <a:ext cx="1617950" cy="747662"/>
          </a:xfrm>
          <a:prstGeom prst="rect">
            <a:avLst/>
          </a:prstGeom>
          <a:ln w="12700">
            <a:miter lim="400000"/>
          </a:ln>
        </p:spPr>
      </p:pic>
      <p:pic>
        <p:nvPicPr>
          <p:cNvPr id="611" name="wonder_wh.png"/>
          <p:cNvPicPr/>
          <p:nvPr/>
        </p:nvPicPr>
        <p:blipFill>
          <a:blip r:embed="rId10" cstate="email">
            <a:extLst>
              <a:ext uri="{28A0092B-C50C-407E-A947-70E740481C1C}">
                <a14:useLocalDpi xmlns:a14="http://schemas.microsoft.com/office/drawing/2010/main"/>
              </a:ext>
            </a:extLst>
          </a:blip>
          <a:srcRect/>
          <a:stretch>
            <a:fillRect/>
          </a:stretch>
        </p:blipFill>
        <p:spPr>
          <a:xfrm>
            <a:off x="7082829" y="5965618"/>
            <a:ext cx="2090481" cy="912482"/>
          </a:xfrm>
          <a:prstGeom prst="rect">
            <a:avLst/>
          </a:prstGeom>
          <a:ln w="12700">
            <a:miter lim="400000"/>
          </a:ln>
        </p:spPr>
      </p:pic>
      <p:pic>
        <p:nvPicPr>
          <p:cNvPr id="612" name="village_wh.png"/>
          <p:cNvPicPr/>
          <p:nvPr/>
        </p:nvPicPr>
        <p:blipFill>
          <a:blip r:embed="rId11" cstate="email">
            <a:extLst>
              <a:ext uri="{28A0092B-C50C-407E-A947-70E740481C1C}">
                <a14:useLocalDpi xmlns:a14="http://schemas.microsoft.com/office/drawing/2010/main"/>
              </a:ext>
            </a:extLst>
          </a:blip>
          <a:stretch>
            <a:fillRect/>
          </a:stretch>
        </p:blipFill>
        <p:spPr>
          <a:xfrm>
            <a:off x="9987729" y="5990158"/>
            <a:ext cx="1925227" cy="861014"/>
          </a:xfrm>
          <a:prstGeom prst="rect">
            <a:avLst/>
          </a:prstGeom>
          <a:ln w="12700">
            <a:miter lim="400000"/>
          </a:ln>
        </p:spPr>
      </p:pic>
      <p:pic>
        <p:nvPicPr>
          <p:cNvPr id="613" name="logo2-1.png" descr="logo2-1.png"/>
          <p:cNvPicPr/>
          <p:nvPr/>
        </p:nvPicPr>
        <p:blipFill>
          <a:blip r:embed="rId12" cstate="email">
            <a:extLst>
              <a:ext uri="{28A0092B-C50C-407E-A947-70E740481C1C}">
                <a14:useLocalDpi xmlns:a14="http://schemas.microsoft.com/office/drawing/2010/main"/>
              </a:ext>
            </a:extLst>
          </a:blip>
          <a:stretch>
            <a:fillRect/>
          </a:stretch>
        </p:blipFill>
        <p:spPr>
          <a:xfrm>
            <a:off x="12620265" y="6248885"/>
            <a:ext cx="2098932" cy="247061"/>
          </a:xfrm>
          <a:prstGeom prst="rect">
            <a:avLst/>
          </a:prstGeom>
          <a:ln w="12700">
            <a:miter lim="400000"/>
          </a:ln>
        </p:spPr>
      </p:pic>
      <p:sp>
        <p:nvSpPr>
          <p:cNvPr id="614" name="Shape 614"/>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extLst>
      <p:ext uri="{BB962C8B-B14F-4D97-AF65-F5344CB8AC3E}">
        <p14:creationId xmlns:p14="http://schemas.microsoft.com/office/powerpoint/2010/main" val="2549649918"/>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7" name="1.jpg"/>
          <p:cNvPicPr/>
          <p:nvPr/>
        </p:nvPicPr>
        <p:blipFill>
          <a:blip r:embed="rId2">
            <a:alphaModFix amt="70976"/>
            <a:extLst/>
          </a:blip>
          <a:stretch>
            <a:fillRect/>
          </a:stretch>
        </p:blipFill>
        <p:spPr>
          <a:xfrm>
            <a:off x="0" y="0"/>
            <a:ext cx="16256000" cy="9144000"/>
          </a:xfrm>
          <a:prstGeom prst="rect">
            <a:avLst/>
          </a:prstGeom>
          <a:ln w="12700">
            <a:miter lim="400000"/>
          </a:ln>
        </p:spPr>
      </p:pic>
      <p:pic>
        <p:nvPicPr>
          <p:cNvPr id="618" name="lookatmedia-1.png" descr="lookatmedia-1.png"/>
          <p:cNvPicPr/>
          <p:nvPr/>
        </p:nvPicPr>
        <p:blipFill>
          <a:blip r:embed="rId3" cstate="email">
            <a:extLst>
              <a:ext uri="{28A0092B-C50C-407E-A947-70E740481C1C}">
                <a14:useLocalDpi xmlns:a14="http://schemas.microsoft.com/office/drawing/2010/main"/>
              </a:ext>
            </a:extLst>
          </a:blip>
          <a:stretch>
            <a:fillRect/>
          </a:stretch>
        </p:blipFill>
        <p:spPr>
          <a:xfrm>
            <a:off x="6445313" y="7660538"/>
            <a:ext cx="3365374" cy="407137"/>
          </a:xfrm>
          <a:prstGeom prst="rect">
            <a:avLst/>
          </a:prstGeom>
          <a:ln w="12700">
            <a:miter lim="400000"/>
          </a:ln>
        </p:spPr>
      </p:pic>
      <p:sp>
        <p:nvSpPr>
          <p:cNvPr id="2" name="TextBox 1"/>
          <p:cNvSpPr txBox="1"/>
          <p:nvPr/>
        </p:nvSpPr>
        <p:spPr>
          <a:xfrm>
            <a:off x="3366146" y="3474388"/>
            <a:ext cx="10159190"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10000" b="1" u="none" strike="noStrike" cap="none" spc="0" normalizeH="0" baseline="0" dirty="0" err="1" smtClean="0">
                <a:ln>
                  <a:noFill/>
                </a:ln>
                <a:solidFill>
                  <a:schemeClr val="bg1"/>
                </a:solidFill>
                <a:effectLst/>
                <a:uFillTx/>
                <a:latin typeface="Proxima Nova Bold"/>
                <a:ea typeface="+mj-ea"/>
                <a:cs typeface="Proxima Nova Bold"/>
                <a:sym typeface="Helvetica"/>
              </a:rPr>
              <a:t>adv@lookatme.ru</a:t>
            </a:r>
            <a:endParaRPr kumimoji="0" lang="ru-RU" sz="10000" b="1" u="none" strike="noStrike" cap="none" spc="0" normalizeH="0" baseline="0" dirty="0">
              <a:ln>
                <a:noFill/>
              </a:ln>
              <a:solidFill>
                <a:schemeClr val="bg1"/>
              </a:solidFill>
              <a:effectLst/>
              <a:uFillTx/>
              <a:latin typeface="Proxima Nova Bold"/>
              <a:ea typeface="+mj-ea"/>
              <a:cs typeface="Proxima Nova Bold"/>
              <a:sym typeface="Helvetica"/>
            </a:endParaRP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vil-2.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69" name="Shape 69"/>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19.jpg"/>
          <p:cNvPicPr/>
          <p:nvPr/>
        </p:nvPicPr>
        <p:blipFill>
          <a:blip r:embed="rId2">
            <a:extLst>
              <a:ext uri="{28A0092B-C50C-407E-A947-70E740481C1C}">
                <a14:useLocalDpi xmlns:a14="http://schemas.microsoft.com/office/drawing/2010/main"/>
              </a:ext>
            </a:extLst>
          </a:blip>
          <a:stretch>
            <a:fillRect/>
          </a:stretch>
        </p:blipFill>
        <p:spPr>
          <a:xfrm>
            <a:off x="11272" y="2670"/>
            <a:ext cx="16233455" cy="9144001"/>
          </a:xfrm>
          <a:prstGeom prst="rect">
            <a:avLst/>
          </a:prstGeom>
          <a:ln w="12700">
            <a:miter lim="400000"/>
          </a:ln>
        </p:spPr>
      </p:pic>
      <p:sp>
        <p:nvSpPr>
          <p:cNvPr id="72" name="Shape 72"/>
          <p:cNvSpPr/>
          <p:nvPr/>
        </p:nvSpPr>
        <p:spPr>
          <a:xfrm>
            <a:off x="4706582" y="732630"/>
            <a:ext cx="6665617"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Content columns</a:t>
            </a:r>
            <a:endParaRPr lang="en-US" sz="6400" dirty="0">
              <a:solidFill>
                <a:srgbClr val="53D39C"/>
              </a:solidFill>
            </a:endParaRPr>
          </a:p>
        </p:txBody>
      </p:sp>
      <p:sp>
        <p:nvSpPr>
          <p:cNvPr id="73" name="Shape 73"/>
          <p:cNvSpPr/>
          <p:nvPr/>
        </p:nvSpPr>
        <p:spPr>
          <a:xfrm>
            <a:off x="544115" y="3408290"/>
            <a:ext cx="3088582"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The most important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happening  right now</a:t>
            </a:r>
            <a:endParaRPr sz="1700" dirty="0">
              <a:solidFill>
                <a:srgbClr val="F9FFF7"/>
              </a:solidFill>
              <a:latin typeface="Proxima Nova Regular"/>
              <a:ea typeface="Proxima Nova Regular"/>
              <a:cs typeface="Proxima Nova Regular"/>
              <a:sym typeface="Proxima Nova Regular"/>
            </a:endParaRPr>
          </a:p>
        </p:txBody>
      </p:sp>
      <p:sp>
        <p:nvSpPr>
          <p:cNvPr id="74" name="Shape 74"/>
          <p:cNvSpPr/>
          <p:nvPr/>
        </p:nvSpPr>
        <p:spPr>
          <a:xfrm>
            <a:off x="437232" y="2759988"/>
            <a:ext cx="330234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News</a:t>
            </a:r>
            <a:endParaRPr sz="3700" b="1" dirty="0">
              <a:solidFill>
                <a:srgbClr val="FDFFF3"/>
              </a:solidFill>
            </a:endParaRPr>
          </a:p>
        </p:txBody>
      </p:sp>
      <p:sp>
        <p:nvSpPr>
          <p:cNvPr id="75" name="Shape 75"/>
          <p:cNvSpPr/>
          <p:nvPr/>
        </p:nvSpPr>
        <p:spPr>
          <a:xfrm>
            <a:off x="3894658" y="3405147"/>
            <a:ext cx="3522478"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Common urban situations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which </a:t>
            </a:r>
            <a:r>
              <a:rPr lang="en-US" sz="1700" dirty="0">
                <a:solidFill>
                  <a:srgbClr val="F9FFF7"/>
                </a:solidFill>
                <a:latin typeface="Proxima Nova Regular"/>
                <a:ea typeface="Proxima Nova Regular"/>
                <a:cs typeface="Proxima Nova Regular"/>
                <a:sym typeface="Proxima Nova Regular"/>
              </a:rPr>
              <a:t>city inhabitant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come </a:t>
            </a:r>
            <a:r>
              <a:rPr lang="en-US" sz="1700" dirty="0">
                <a:solidFill>
                  <a:srgbClr val="F9FFF7"/>
                </a:solidFill>
                <a:latin typeface="Proxima Nova Regular"/>
                <a:ea typeface="Proxima Nova Regular"/>
                <a:cs typeface="Proxima Nova Regular"/>
                <a:sym typeface="Proxima Nova Regular"/>
              </a:rPr>
              <a:t>across daily</a:t>
            </a:r>
            <a:endParaRPr sz="1700" dirty="0">
              <a:solidFill>
                <a:srgbClr val="F9FFF7"/>
              </a:solidFill>
              <a:latin typeface="Proxima Nova Regular"/>
              <a:ea typeface="Proxima Nova Regular"/>
              <a:cs typeface="Proxima Nova Regular"/>
              <a:sym typeface="Proxima Nova Regular"/>
            </a:endParaRPr>
          </a:p>
        </p:txBody>
      </p:sp>
      <p:sp>
        <p:nvSpPr>
          <p:cNvPr id="76" name="Shape 76"/>
          <p:cNvSpPr/>
          <p:nvPr/>
        </p:nvSpPr>
        <p:spPr>
          <a:xfrm>
            <a:off x="4329925" y="2756270"/>
            <a:ext cx="2778944"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Case</a:t>
            </a:r>
            <a:endParaRPr sz="3700" b="1" dirty="0">
              <a:solidFill>
                <a:srgbClr val="FDFFF3"/>
              </a:solidFill>
            </a:endParaRPr>
          </a:p>
        </p:txBody>
      </p:sp>
      <p:sp>
        <p:nvSpPr>
          <p:cNvPr id="77" name="Shape 77"/>
          <p:cNvSpPr/>
          <p:nvPr/>
        </p:nvSpPr>
        <p:spPr>
          <a:xfrm>
            <a:off x="7209280" y="3403444"/>
            <a:ext cx="5175053" cy="11387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Everything new happening in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Moscow</a:t>
            </a:r>
            <a:r>
              <a:rPr lang="en-US" sz="1700" dirty="0">
                <a:solidFill>
                  <a:srgbClr val="F9FFF7"/>
                </a:solidFill>
                <a:latin typeface="Proxima Nova Regular"/>
                <a:ea typeface="Proxima Nova Regular"/>
                <a:cs typeface="Proxima Nova Regular"/>
                <a:sym typeface="Proxima Nova Regular"/>
              </a:rPr>
              <a:t>, </a:t>
            </a:r>
            <a:r>
              <a:rPr lang="en-US" sz="1700" dirty="0" smtClean="0">
                <a:solidFill>
                  <a:srgbClr val="F9FFF7"/>
                </a:solidFill>
                <a:latin typeface="Proxima Nova Regular"/>
                <a:ea typeface="Proxima Nova Regular"/>
                <a:cs typeface="Proxima Nova Regular"/>
                <a:sym typeface="Proxima Nova Regular"/>
              </a:rPr>
              <a:t>St. Petersburg </a:t>
            </a:r>
            <a:r>
              <a:rPr lang="en-US" sz="1700" dirty="0">
                <a:solidFill>
                  <a:srgbClr val="F9FFF7"/>
                </a:solidFill>
                <a:latin typeface="Proxima Nova Regular"/>
                <a:ea typeface="Proxima Nova Regular"/>
                <a:cs typeface="Proxima Nova Regular"/>
                <a:sym typeface="Proxima Nova Regular"/>
              </a:rPr>
              <a:t>and Kiev</a:t>
            </a:r>
            <a:r>
              <a:rPr lang="en-US" sz="1700" dirty="0" smtClean="0">
                <a:solidFill>
                  <a:srgbClr val="F9FFF7"/>
                </a:solidFill>
                <a:latin typeface="Proxima Nova Regular"/>
                <a:ea typeface="Proxima Nova Regular"/>
                <a:cs typeface="Proxima Nova Regular"/>
                <a:sym typeface="Proxima Nova Regular"/>
              </a:rPr>
              <a:t>:</a:t>
            </a:r>
          </a:p>
          <a:p>
            <a:pPr lvl="0" defTabSz="457200">
              <a:defRPr sz="1800"/>
            </a:pPr>
            <a:r>
              <a:rPr lang="en-US" sz="1700" dirty="0" smtClean="0">
                <a:solidFill>
                  <a:srgbClr val="F9FFF7"/>
                </a:solidFill>
                <a:latin typeface="Proxima Nova Regular"/>
                <a:ea typeface="Proxima Nova Regular"/>
                <a:cs typeface="Proxima Nova Regular"/>
                <a:sym typeface="Proxima Nova Regular"/>
              </a:rPr>
              <a:t> </a:t>
            </a:r>
            <a:r>
              <a:rPr lang="en-US" sz="1700" dirty="0">
                <a:solidFill>
                  <a:srgbClr val="F9FFF7"/>
                </a:solidFill>
                <a:latin typeface="Proxima Nova Regular"/>
                <a:ea typeface="Proxima Nova Regular"/>
                <a:cs typeface="Proxima Nova Regular"/>
                <a:sym typeface="Proxima Nova Regular"/>
              </a:rPr>
              <a:t>from infrastructure and transport </a:t>
            </a:r>
            <a:endParaRPr lang="en-US" sz="1700" dirty="0" smtClean="0">
              <a:solidFill>
                <a:srgbClr val="F9FFF7"/>
              </a:solidFill>
              <a:latin typeface="Proxima Nova Regular"/>
              <a:ea typeface="Proxima Nova Regular"/>
              <a:cs typeface="Proxima Nova Regular"/>
              <a:sym typeface="Proxima Nova Regular"/>
            </a:endParaRPr>
          </a:p>
          <a:p>
            <a:pPr lvl="0" defTabSz="457200">
              <a:defRPr sz="1800"/>
            </a:pPr>
            <a:r>
              <a:rPr lang="en-US" sz="1700" dirty="0" smtClean="0">
                <a:solidFill>
                  <a:srgbClr val="F9FFF7"/>
                </a:solidFill>
                <a:latin typeface="Proxima Nova Regular"/>
                <a:ea typeface="Proxima Nova Regular"/>
                <a:cs typeface="Proxima Nova Regular"/>
                <a:sym typeface="Proxima Nova Regular"/>
              </a:rPr>
              <a:t>to </a:t>
            </a:r>
            <a:r>
              <a:rPr lang="en-US" sz="1700" dirty="0">
                <a:solidFill>
                  <a:srgbClr val="F9FFF7"/>
                </a:solidFill>
                <a:latin typeface="Proxima Nova Regular"/>
                <a:ea typeface="Proxima Nova Regular"/>
                <a:cs typeface="Proxima Nova Regular"/>
                <a:sym typeface="Proxima Nova Regular"/>
              </a:rPr>
              <a:t>new places and </a:t>
            </a:r>
            <a:r>
              <a:rPr lang="en-US" sz="1700" dirty="0" smtClean="0">
                <a:solidFill>
                  <a:srgbClr val="F9FFF7"/>
                </a:solidFill>
                <a:latin typeface="Proxima Nova Regular"/>
                <a:ea typeface="Proxima Nova Regular"/>
                <a:cs typeface="Proxima Nova Regular"/>
                <a:sym typeface="Proxima Nova Regular"/>
              </a:rPr>
              <a:t>events</a:t>
            </a:r>
            <a:endParaRPr lang="en-US" sz="1700" dirty="0">
              <a:solidFill>
                <a:srgbClr val="F9FFF7"/>
              </a:solidFill>
              <a:latin typeface="Proxima Nova Regular"/>
              <a:ea typeface="Proxima Nova Regular"/>
              <a:cs typeface="Proxima Nova Regular"/>
              <a:sym typeface="Proxima Nova Regular"/>
            </a:endParaRPr>
          </a:p>
        </p:txBody>
      </p:sp>
      <p:sp>
        <p:nvSpPr>
          <p:cNvPr id="78" name="Shape 78"/>
          <p:cNvSpPr/>
          <p:nvPr/>
        </p:nvSpPr>
        <p:spPr>
          <a:xfrm>
            <a:off x="8407334" y="2780701"/>
            <a:ext cx="2778945"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City</a:t>
            </a:r>
            <a:endParaRPr sz="3700" b="1" dirty="0">
              <a:solidFill>
                <a:srgbClr val="FDFFF3"/>
              </a:solidFill>
            </a:endParaRPr>
          </a:p>
        </p:txBody>
      </p:sp>
      <p:sp>
        <p:nvSpPr>
          <p:cNvPr id="79" name="Shape 79"/>
          <p:cNvSpPr/>
          <p:nvPr/>
        </p:nvSpPr>
        <p:spPr>
          <a:xfrm>
            <a:off x="11884378" y="3401429"/>
            <a:ext cx="3694014"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800"/>
            </a:pPr>
            <a:r>
              <a:rPr lang="en-US" sz="1700" dirty="0">
                <a:solidFill>
                  <a:srgbClr val="F9FFF7"/>
                </a:solidFill>
                <a:latin typeface="Proxima Nova Regular"/>
                <a:ea typeface="Proxima Nova Regular"/>
                <a:cs typeface="Proxima Nova Regular"/>
                <a:sym typeface="Proxima Nova Regular"/>
              </a:rPr>
              <a:t>Source of </a:t>
            </a:r>
            <a:r>
              <a:rPr lang="en-US" sz="1700" dirty="0" smtClean="0">
                <a:solidFill>
                  <a:srgbClr val="F9FFF7"/>
                </a:solidFill>
                <a:latin typeface="Proxima Nova Regular"/>
                <a:ea typeface="Proxima Nova Regular"/>
                <a:cs typeface="Proxima Nova Regular"/>
                <a:sym typeface="Proxima Nova Regular"/>
              </a:rPr>
              <a:t>ideas, inspiration </a:t>
            </a:r>
          </a:p>
          <a:p>
            <a:pPr defTabSz="457200">
              <a:defRPr sz="1800"/>
            </a:pPr>
            <a:r>
              <a:rPr lang="en-US" sz="1700" dirty="0">
                <a:solidFill>
                  <a:srgbClr val="F9FFF7"/>
                </a:solidFill>
                <a:latin typeface="Proxima Nova Regular"/>
                <a:ea typeface="Proxima Nova Regular"/>
                <a:cs typeface="Proxima Nova Regular"/>
                <a:sym typeface="Proxima Nova Regular"/>
              </a:rPr>
              <a:t>a</a:t>
            </a:r>
            <a:r>
              <a:rPr lang="en-US" sz="1700" dirty="0" smtClean="0">
                <a:solidFill>
                  <a:srgbClr val="F9FFF7"/>
                </a:solidFill>
                <a:latin typeface="Proxima Nova Regular"/>
                <a:ea typeface="Proxima Nova Regular"/>
                <a:cs typeface="Proxima Nova Regular"/>
                <a:sym typeface="Proxima Nova Regular"/>
              </a:rPr>
              <a:t>nd all necessary information</a:t>
            </a:r>
          </a:p>
          <a:p>
            <a:pPr defTabSz="457200">
              <a:defRPr sz="1800"/>
            </a:pPr>
            <a:r>
              <a:rPr lang="en-US" sz="1700" dirty="0" smtClean="0">
                <a:solidFill>
                  <a:srgbClr val="F9FFF7"/>
                </a:solidFill>
                <a:latin typeface="Proxima Nova Regular"/>
                <a:ea typeface="Proxima Nova Regular"/>
                <a:cs typeface="Proxima Nova Regular"/>
                <a:sym typeface="Proxima Nova Regular"/>
              </a:rPr>
              <a:t> </a:t>
            </a:r>
            <a:r>
              <a:rPr lang="en-US" sz="1700" dirty="0">
                <a:solidFill>
                  <a:srgbClr val="F9FFF7"/>
                </a:solidFill>
                <a:latin typeface="Proxima Nova Regular"/>
                <a:ea typeface="Proxima Nova Regular"/>
                <a:cs typeface="Proxima Nova Regular"/>
                <a:sym typeface="Proxima Nova Regular"/>
              </a:rPr>
              <a:t>for </a:t>
            </a:r>
            <a:r>
              <a:rPr lang="en-US" sz="1700" dirty="0" smtClean="0">
                <a:solidFill>
                  <a:srgbClr val="F9FFF7"/>
                </a:solidFill>
                <a:latin typeface="Proxima Nova Regular"/>
                <a:ea typeface="Proxima Nova Regular"/>
                <a:cs typeface="Proxima Nova Regular"/>
                <a:sym typeface="Proxima Nova Regular"/>
              </a:rPr>
              <a:t>Russian businessmen</a:t>
            </a:r>
            <a:endParaRPr sz="1700" dirty="0">
              <a:solidFill>
                <a:srgbClr val="F9FFF7"/>
              </a:solidFill>
              <a:latin typeface="Proxima Nova Regular"/>
              <a:ea typeface="Proxima Nova Regular"/>
              <a:cs typeface="Proxima Nova Regular"/>
              <a:sym typeface="Proxima Nova Regular"/>
            </a:endParaRPr>
          </a:p>
        </p:txBody>
      </p:sp>
      <p:sp>
        <p:nvSpPr>
          <p:cNvPr id="80" name="Shape 80"/>
          <p:cNvSpPr/>
          <p:nvPr/>
        </p:nvSpPr>
        <p:spPr>
          <a:xfrm>
            <a:off x="12413512" y="2770320"/>
            <a:ext cx="2635747"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Business</a:t>
            </a:r>
            <a:endParaRPr sz="3700" b="1" dirty="0">
              <a:solidFill>
                <a:srgbClr val="FDFFF3"/>
              </a:solidFill>
            </a:endParaRPr>
          </a:p>
        </p:txBody>
      </p:sp>
      <p:sp>
        <p:nvSpPr>
          <p:cNvPr id="81" name="Shape 81"/>
          <p:cNvSpPr/>
          <p:nvPr/>
        </p:nvSpPr>
        <p:spPr>
          <a:xfrm>
            <a:off x="560460" y="5986596"/>
            <a:ext cx="3088581"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Fashion as the way of life </a:t>
            </a:r>
          </a:p>
          <a:p>
            <a:pPr defTabSz="457200"/>
            <a:r>
              <a:rPr lang="en-US" sz="1700" dirty="0">
                <a:solidFill>
                  <a:srgbClr val="F9FFF7"/>
                </a:solidFill>
                <a:latin typeface="Proxima Nova Regular"/>
                <a:ea typeface="Proxima Nova Regular"/>
                <a:cs typeface="Proxima Nova Regular"/>
              </a:rPr>
              <a:t>of a modern citizen</a:t>
            </a:r>
            <a:endParaRPr sz="1700" dirty="0">
              <a:solidFill>
                <a:srgbClr val="F9FFF7"/>
              </a:solidFill>
              <a:latin typeface="Proxima Nova Regular"/>
              <a:ea typeface="Proxima Nova Regular"/>
              <a:cs typeface="Proxima Nova Regular"/>
            </a:endParaRPr>
          </a:p>
        </p:txBody>
      </p:sp>
      <p:sp>
        <p:nvSpPr>
          <p:cNvPr id="82" name="Shape 82"/>
          <p:cNvSpPr/>
          <p:nvPr/>
        </p:nvSpPr>
        <p:spPr>
          <a:xfrm>
            <a:off x="786877" y="5357027"/>
            <a:ext cx="2635747"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Style</a:t>
            </a:r>
            <a:endParaRPr sz="3700" b="1" dirty="0">
              <a:solidFill>
                <a:srgbClr val="FDFFF3"/>
              </a:solidFill>
            </a:endParaRPr>
          </a:p>
        </p:txBody>
      </p:sp>
      <p:sp>
        <p:nvSpPr>
          <p:cNvPr id="83" name="Shape 83"/>
          <p:cNvSpPr/>
          <p:nvPr/>
        </p:nvSpPr>
        <p:spPr>
          <a:xfrm>
            <a:off x="4013702" y="5986596"/>
            <a:ext cx="3411389" cy="877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1700" dirty="0">
                <a:solidFill>
                  <a:srgbClr val="F9FFF7"/>
                </a:solidFill>
                <a:latin typeface="Proxima Nova Regular"/>
                <a:ea typeface="Proxima Nova Regular"/>
                <a:cs typeface="Proxima Nova Regular"/>
                <a:sym typeface="Proxima Nova Regular"/>
              </a:rPr>
              <a:t>Encyclopedia of the best places, chefs, restaurants and recipes in the cities</a:t>
            </a:r>
            <a:endParaRPr sz="1700" dirty="0">
              <a:solidFill>
                <a:srgbClr val="F9FFF7"/>
              </a:solidFill>
              <a:latin typeface="Proxima Nova Regular"/>
              <a:ea typeface="Proxima Nova Regular"/>
              <a:cs typeface="Proxima Nova Regular"/>
              <a:sym typeface="Proxima Nova Regular"/>
            </a:endParaRPr>
          </a:p>
        </p:txBody>
      </p:sp>
      <p:sp>
        <p:nvSpPr>
          <p:cNvPr id="84" name="Shape 84"/>
          <p:cNvSpPr/>
          <p:nvPr/>
        </p:nvSpPr>
        <p:spPr>
          <a:xfrm>
            <a:off x="4417753" y="5369727"/>
            <a:ext cx="2635748"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Food</a:t>
            </a:r>
            <a:endParaRPr sz="3700" b="1" dirty="0">
              <a:solidFill>
                <a:srgbClr val="FDFFF3"/>
              </a:solidFill>
            </a:endParaRPr>
          </a:p>
        </p:txBody>
      </p:sp>
      <p:sp>
        <p:nvSpPr>
          <p:cNvPr id="85" name="Shape 85"/>
          <p:cNvSpPr/>
          <p:nvPr/>
        </p:nvSpPr>
        <p:spPr>
          <a:xfrm>
            <a:off x="7780367" y="5985694"/>
            <a:ext cx="4042372" cy="11387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Everything one should know </a:t>
            </a:r>
            <a:endParaRPr lang="en-US" sz="1700" dirty="0" smtClean="0">
              <a:solidFill>
                <a:srgbClr val="F9FFF7"/>
              </a:solidFill>
              <a:latin typeface="Proxima Nova Regular"/>
              <a:ea typeface="Proxima Nova Regular"/>
              <a:cs typeface="Proxima Nova Regular"/>
            </a:endParaRPr>
          </a:p>
          <a:p>
            <a:pPr defTabSz="457200"/>
            <a:r>
              <a:rPr lang="en-US" sz="1700" dirty="0" smtClean="0">
                <a:solidFill>
                  <a:srgbClr val="F9FFF7"/>
                </a:solidFill>
                <a:latin typeface="Proxima Nova Regular"/>
                <a:ea typeface="Proxima Nova Regular"/>
                <a:cs typeface="Proxima Nova Regular"/>
              </a:rPr>
              <a:t>about </a:t>
            </a:r>
            <a:r>
              <a:rPr lang="en-US" sz="1700" dirty="0">
                <a:solidFill>
                  <a:srgbClr val="F9FFF7"/>
                </a:solidFill>
                <a:latin typeface="Proxima Nova Regular"/>
                <a:ea typeface="Proxima Nova Regular"/>
                <a:cs typeface="Proxima Nova Regular"/>
              </a:rPr>
              <a:t>housing: advice on repair and home decoration, best apartments in Moscow, </a:t>
            </a:r>
            <a:r>
              <a:rPr lang="en-US" sz="1700" dirty="0" smtClean="0">
                <a:solidFill>
                  <a:srgbClr val="F9FFF7"/>
                </a:solidFill>
                <a:latin typeface="Proxima Nova Regular"/>
                <a:ea typeface="Proxima Nova Regular"/>
                <a:cs typeface="Proxima Nova Regular"/>
              </a:rPr>
              <a:t>St. Petersburg </a:t>
            </a:r>
            <a:r>
              <a:rPr lang="en-US" sz="1700" dirty="0">
                <a:solidFill>
                  <a:srgbClr val="F9FFF7"/>
                </a:solidFill>
                <a:latin typeface="Proxima Nova Regular"/>
                <a:ea typeface="Proxima Nova Regular"/>
                <a:cs typeface="Proxima Nova Regular"/>
              </a:rPr>
              <a:t>and </a:t>
            </a:r>
            <a:r>
              <a:rPr lang="en-US" sz="1700" dirty="0" smtClean="0">
                <a:solidFill>
                  <a:srgbClr val="F9FFF7"/>
                </a:solidFill>
                <a:latin typeface="Proxima Nova Regular"/>
                <a:ea typeface="Proxima Nova Regular"/>
                <a:cs typeface="Proxima Nova Regular"/>
              </a:rPr>
              <a:t>Kiev</a:t>
            </a:r>
            <a:endParaRPr lang="en-US" sz="1700" dirty="0">
              <a:solidFill>
                <a:srgbClr val="F9FFF7"/>
              </a:solidFill>
              <a:latin typeface="Proxima Nova Regular"/>
              <a:ea typeface="Proxima Nova Regular"/>
              <a:cs typeface="Proxima Nova Regular"/>
            </a:endParaRPr>
          </a:p>
        </p:txBody>
      </p:sp>
      <p:sp>
        <p:nvSpPr>
          <p:cNvPr id="86" name="Shape 86"/>
          <p:cNvSpPr/>
          <p:nvPr/>
        </p:nvSpPr>
        <p:spPr>
          <a:xfrm>
            <a:off x="8478933" y="5350487"/>
            <a:ext cx="2635747"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Home</a:t>
            </a:r>
            <a:endParaRPr sz="3700" b="1" dirty="0">
              <a:solidFill>
                <a:srgbClr val="FDFFF3"/>
              </a:solidFill>
            </a:endParaRPr>
          </a:p>
        </p:txBody>
      </p:sp>
      <p:sp>
        <p:nvSpPr>
          <p:cNvPr id="87" name="Shape 87"/>
          <p:cNvSpPr/>
          <p:nvPr/>
        </p:nvSpPr>
        <p:spPr>
          <a:xfrm>
            <a:off x="11864067" y="5986596"/>
            <a:ext cx="4042371" cy="6155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r>
              <a:rPr lang="en-US" sz="1700" dirty="0">
                <a:solidFill>
                  <a:srgbClr val="F9FFF7"/>
                </a:solidFill>
                <a:latin typeface="Proxima Nova Regular"/>
                <a:ea typeface="Proxima Nova Regular"/>
                <a:cs typeface="Proxima Nova Regular"/>
              </a:rPr>
              <a:t>What </a:t>
            </a:r>
            <a:r>
              <a:rPr lang="en-US" sz="1700" dirty="0" smtClean="0">
                <a:solidFill>
                  <a:srgbClr val="F9FFF7"/>
                </a:solidFill>
                <a:latin typeface="Proxima Nova Regular"/>
                <a:ea typeface="Proxima Nova Regular"/>
                <a:cs typeface="Proxima Nova Regular"/>
              </a:rPr>
              <a:t>to do </a:t>
            </a:r>
            <a:r>
              <a:rPr lang="en-US" sz="1700" dirty="0">
                <a:solidFill>
                  <a:srgbClr val="F9FFF7"/>
                </a:solidFill>
                <a:latin typeface="Proxima Nova Regular"/>
                <a:ea typeface="Proxima Nova Regular"/>
                <a:cs typeface="Proxima Nova Regular"/>
              </a:rPr>
              <a:t>and where </a:t>
            </a:r>
            <a:r>
              <a:rPr lang="en-US" sz="1700" dirty="0" smtClean="0">
                <a:solidFill>
                  <a:srgbClr val="F9FFF7"/>
                </a:solidFill>
                <a:latin typeface="Proxima Nova Regular"/>
                <a:ea typeface="Proxima Nova Regular"/>
                <a:cs typeface="Proxima Nova Regular"/>
              </a:rPr>
              <a:t>to go </a:t>
            </a:r>
          </a:p>
          <a:p>
            <a:pPr defTabSz="457200"/>
            <a:r>
              <a:rPr lang="en-US" sz="1700" dirty="0" smtClean="0">
                <a:solidFill>
                  <a:srgbClr val="F9FFF7"/>
                </a:solidFill>
                <a:latin typeface="Proxima Nova Regular"/>
                <a:ea typeface="Proxima Nova Regular"/>
                <a:cs typeface="Proxima Nova Regular"/>
              </a:rPr>
              <a:t>on </a:t>
            </a:r>
            <a:r>
              <a:rPr lang="en-US" sz="1700" dirty="0">
                <a:solidFill>
                  <a:srgbClr val="F9FFF7"/>
                </a:solidFill>
                <a:latin typeface="Proxima Nova Regular"/>
                <a:ea typeface="Proxima Nova Regular"/>
                <a:cs typeface="Proxima Nova Regular"/>
              </a:rPr>
              <a:t>the weekends</a:t>
            </a:r>
            <a:endParaRPr sz="1700" dirty="0">
              <a:solidFill>
                <a:srgbClr val="F9FFF7"/>
              </a:solidFill>
              <a:latin typeface="Proxima Nova Regular"/>
              <a:ea typeface="Proxima Nova Regular"/>
              <a:cs typeface="Proxima Nova Regular"/>
            </a:endParaRPr>
          </a:p>
        </p:txBody>
      </p:sp>
      <p:sp>
        <p:nvSpPr>
          <p:cNvPr id="88" name="Shape 88"/>
          <p:cNvSpPr/>
          <p:nvPr/>
        </p:nvSpPr>
        <p:spPr>
          <a:xfrm>
            <a:off x="12567379" y="5350487"/>
            <a:ext cx="2635747"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sz="3700" b="1" dirty="0">
                <a:solidFill>
                  <a:srgbClr val="FDFFF3"/>
                </a:solidFill>
              </a:rPr>
              <a:t>Weekend</a:t>
            </a:r>
          </a:p>
        </p:txBody>
      </p:sp>
      <p:sp>
        <p:nvSpPr>
          <p:cNvPr id="89" name="Shape 89"/>
          <p:cNvSpPr/>
          <p:nvPr/>
        </p:nvSpPr>
        <p:spPr>
          <a:xfrm>
            <a:off x="1981128" y="2445110"/>
            <a:ext cx="21455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1</a:t>
            </a:r>
          </a:p>
        </p:txBody>
      </p:sp>
      <p:sp>
        <p:nvSpPr>
          <p:cNvPr id="90" name="Shape 90"/>
          <p:cNvSpPr/>
          <p:nvPr/>
        </p:nvSpPr>
        <p:spPr>
          <a:xfrm>
            <a:off x="1893628" y="24357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91" name="Shape 91"/>
          <p:cNvSpPr/>
          <p:nvPr/>
        </p:nvSpPr>
        <p:spPr>
          <a:xfrm>
            <a:off x="5597260" y="2445110"/>
            <a:ext cx="2442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2</a:t>
            </a:r>
          </a:p>
        </p:txBody>
      </p:sp>
      <p:sp>
        <p:nvSpPr>
          <p:cNvPr id="92" name="Shape 92"/>
          <p:cNvSpPr/>
          <p:nvPr/>
        </p:nvSpPr>
        <p:spPr>
          <a:xfrm>
            <a:off x="5524619" y="243575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93" name="Shape 93"/>
          <p:cNvSpPr/>
          <p:nvPr/>
        </p:nvSpPr>
        <p:spPr>
          <a:xfrm>
            <a:off x="9674670" y="2450300"/>
            <a:ext cx="24518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3</a:t>
            </a:r>
          </a:p>
        </p:txBody>
      </p:sp>
      <p:sp>
        <p:nvSpPr>
          <p:cNvPr id="94" name="Shape 94"/>
          <p:cNvSpPr/>
          <p:nvPr/>
        </p:nvSpPr>
        <p:spPr>
          <a:xfrm>
            <a:off x="9602029" y="2440943"/>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95" name="Shape 95"/>
          <p:cNvSpPr/>
          <p:nvPr/>
        </p:nvSpPr>
        <p:spPr>
          <a:xfrm>
            <a:off x="13609248" y="2450300"/>
            <a:ext cx="24953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4</a:t>
            </a:r>
          </a:p>
        </p:txBody>
      </p:sp>
      <p:sp>
        <p:nvSpPr>
          <p:cNvPr id="96" name="Shape 96"/>
          <p:cNvSpPr/>
          <p:nvPr/>
        </p:nvSpPr>
        <p:spPr>
          <a:xfrm>
            <a:off x="13536607" y="2440943"/>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97" name="Shape 97"/>
          <p:cNvSpPr/>
          <p:nvPr/>
        </p:nvSpPr>
        <p:spPr>
          <a:xfrm>
            <a:off x="1981128" y="5011550"/>
            <a:ext cx="24724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5</a:t>
            </a:r>
          </a:p>
        </p:txBody>
      </p:sp>
      <p:sp>
        <p:nvSpPr>
          <p:cNvPr id="98" name="Shape 98"/>
          <p:cNvSpPr/>
          <p:nvPr/>
        </p:nvSpPr>
        <p:spPr>
          <a:xfrm>
            <a:off x="1893628" y="500219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99" name="Shape 99"/>
          <p:cNvSpPr/>
          <p:nvPr/>
        </p:nvSpPr>
        <p:spPr>
          <a:xfrm>
            <a:off x="5612119" y="5011550"/>
            <a:ext cx="24701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6</a:t>
            </a:r>
          </a:p>
        </p:txBody>
      </p:sp>
      <p:sp>
        <p:nvSpPr>
          <p:cNvPr id="100" name="Shape 100"/>
          <p:cNvSpPr/>
          <p:nvPr/>
        </p:nvSpPr>
        <p:spPr>
          <a:xfrm>
            <a:off x="5524619" y="500219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101" name="Shape 101"/>
          <p:cNvSpPr/>
          <p:nvPr/>
        </p:nvSpPr>
        <p:spPr>
          <a:xfrm>
            <a:off x="9689529" y="5011550"/>
            <a:ext cx="23558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7</a:t>
            </a:r>
          </a:p>
        </p:txBody>
      </p:sp>
      <p:sp>
        <p:nvSpPr>
          <p:cNvPr id="102" name="Shape 102"/>
          <p:cNvSpPr/>
          <p:nvPr/>
        </p:nvSpPr>
        <p:spPr>
          <a:xfrm>
            <a:off x="9602029" y="500219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103" name="Shape 103"/>
          <p:cNvSpPr/>
          <p:nvPr/>
        </p:nvSpPr>
        <p:spPr>
          <a:xfrm>
            <a:off x="13754200" y="5011550"/>
            <a:ext cx="24815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1800">
                <a:solidFill>
                  <a:srgbClr val="FFFFFF"/>
                </a:solidFill>
                <a:latin typeface="Proxima Nova Black"/>
                <a:ea typeface="Proxima Nova Black"/>
                <a:cs typeface="Proxima Nova Black"/>
                <a:sym typeface="Proxima Nova Black"/>
              </a:defRPr>
            </a:lvl1pPr>
          </a:lstStyle>
          <a:p>
            <a:pPr lvl="0">
              <a:defRPr>
                <a:solidFill>
                  <a:srgbClr val="000000"/>
                </a:solidFill>
              </a:defRPr>
            </a:pPr>
            <a:r>
              <a:rPr>
                <a:solidFill>
                  <a:srgbClr val="FFFFFF"/>
                </a:solidFill>
              </a:rPr>
              <a:t>8</a:t>
            </a:r>
          </a:p>
        </p:txBody>
      </p:sp>
      <p:sp>
        <p:nvSpPr>
          <p:cNvPr id="104" name="Shape 104"/>
          <p:cNvSpPr/>
          <p:nvPr/>
        </p:nvSpPr>
        <p:spPr>
          <a:xfrm>
            <a:off x="13666700" y="5002192"/>
            <a:ext cx="389556" cy="3895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5ED39F"/>
            </a:solidFill>
            <a:custDash>
              <a:ds d="100000" sp="200000"/>
            </a:custDash>
            <a:round/>
          </a:ln>
        </p:spPr>
        <p:txBody>
          <a:bodyPr lIns="0" tIns="0" rIns="0" bIns="0" anchor="ctr"/>
          <a:lstStyle/>
          <a:p>
            <a:pPr lvl="0"/>
            <a:endParaRPr/>
          </a:p>
        </p:txBody>
      </p:sp>
      <p:sp>
        <p:nvSpPr>
          <p:cNvPr id="105" name="Shape 105"/>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pic>
        <p:nvPicPr>
          <p:cNvPr id="106" name="village_wh.png"/>
          <p:cNvPicPr/>
          <p:nvPr/>
        </p:nvPicPr>
        <p:blipFill>
          <a:blip r:embed="rId3" cstate="email">
            <a:extLst>
              <a:ext uri="{28A0092B-C50C-407E-A947-70E740481C1C}">
                <a14:useLocalDpi xmlns:a14="http://schemas.microsoft.com/office/drawing/2010/main"/>
              </a:ext>
            </a:extLst>
          </a:blip>
          <a:stretch>
            <a:fillRect/>
          </a:stretch>
        </p:blipFill>
        <p:spPr>
          <a:xfrm>
            <a:off x="391423" y="395028"/>
            <a:ext cx="1993659" cy="891619"/>
          </a:xfrm>
          <a:prstGeom prst="rect">
            <a:avLst/>
          </a:prstGeom>
          <a:ln w="12700">
            <a:miter lim="400000"/>
          </a:ln>
        </p:spPr>
      </p:pic>
    </p:spTree>
    <p:extLst>
      <p:ext uri="{BB962C8B-B14F-4D97-AF65-F5344CB8AC3E}">
        <p14:creationId xmlns:p14="http://schemas.microsoft.com/office/powerpoint/2010/main" val="3889023159"/>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18.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pic>
        <p:nvPicPr>
          <p:cNvPr id="109" name="Village-1.png" descr="Village-1.png"/>
          <p:cNvPicPr/>
          <p:nvPr/>
        </p:nvPicPr>
        <p:blipFill>
          <a:blip r:embed="rId3">
            <a:extLst/>
          </a:blip>
          <a:stretch>
            <a:fillRect/>
          </a:stretch>
        </p:blipFill>
        <p:spPr>
          <a:xfrm>
            <a:off x="14968537" y="8604250"/>
            <a:ext cx="936626" cy="344488"/>
          </a:xfrm>
          <a:prstGeom prst="rect">
            <a:avLst/>
          </a:prstGeom>
          <a:ln w="12700">
            <a:miter lim="400000"/>
          </a:ln>
        </p:spPr>
      </p:pic>
      <p:sp>
        <p:nvSpPr>
          <p:cNvPr id="110" name="Shape 110"/>
          <p:cNvSpPr/>
          <p:nvPr/>
        </p:nvSpPr>
        <p:spPr>
          <a:xfrm>
            <a:off x="2424832" y="4049232"/>
            <a:ext cx="11228537" cy="178510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defRPr sz="1800"/>
            </a:pPr>
            <a:r>
              <a:rPr lang="en-US" sz="2200" dirty="0">
                <a:solidFill>
                  <a:srgbClr val="FFFFFF"/>
                </a:solidFill>
                <a:latin typeface="Proxima Nova Regular"/>
                <a:ea typeface="Proxima Nova Regular"/>
                <a:cs typeface="Proxima Nova Regular"/>
                <a:sym typeface="Proxima Nova Regular"/>
              </a:rPr>
              <a:t>The core of the web-site audience are men and women aged from 25 to 34. They are modern citizens, who've succeeded in life somehow. They build career or held own business. They are not indifferent towards everything that happens in their city: follow new initiatives, take part in social life, try to apply foreign experience as well as interested in local culture. Their active lifestyle allows them to have a lot of friends and </a:t>
            </a:r>
            <a:r>
              <a:rPr lang="en-US" sz="2200" dirty="0" smtClean="0">
                <a:solidFill>
                  <a:srgbClr val="FFFFFF"/>
                </a:solidFill>
                <a:latin typeface="Proxima Nova Regular"/>
                <a:ea typeface="Proxima Nova Regular"/>
                <a:cs typeface="Proxima Nova Regular"/>
                <a:sym typeface="Proxima Nova Regular"/>
              </a:rPr>
              <a:t>acquaintances</a:t>
            </a:r>
            <a:endParaRPr lang="en-US" sz="2200" dirty="0">
              <a:solidFill>
                <a:srgbClr val="FFFFFF"/>
              </a:solidFill>
              <a:latin typeface="Proxima Nova Regular"/>
              <a:ea typeface="Proxima Nova Regular"/>
              <a:cs typeface="Proxima Nova Regular"/>
              <a:sym typeface="Proxima Nova Regular"/>
            </a:endParaRPr>
          </a:p>
        </p:txBody>
      </p:sp>
      <p:sp>
        <p:nvSpPr>
          <p:cNvPr id="111" name="Shape 111"/>
          <p:cNvSpPr/>
          <p:nvPr/>
        </p:nvSpPr>
        <p:spPr>
          <a:xfrm>
            <a:off x="5732660" y="6651625"/>
            <a:ext cx="5119348" cy="1046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200">
                <a:solidFill>
                  <a:srgbClr val="45D399"/>
                </a:solidFill>
                <a:latin typeface="Proxima Nova Black"/>
                <a:ea typeface="Proxima Nova Black"/>
                <a:cs typeface="Proxima Nova Black"/>
                <a:sym typeface="Proxima Nova Black"/>
              </a:defRPr>
            </a:lvl1pPr>
          </a:lstStyle>
          <a:p>
            <a:pPr lvl="0">
              <a:defRPr sz="1800">
                <a:solidFill>
                  <a:srgbClr val="000000"/>
                </a:solidFill>
              </a:defRPr>
            </a:pPr>
            <a:r>
              <a:rPr sz="6200" dirty="0">
                <a:solidFill>
                  <a:srgbClr val="45D399"/>
                </a:solidFill>
              </a:rPr>
              <a:t>25-</a:t>
            </a:r>
            <a:r>
              <a:rPr sz="6200" dirty="0" smtClean="0">
                <a:solidFill>
                  <a:srgbClr val="45D399"/>
                </a:solidFill>
              </a:rPr>
              <a:t>34 </a:t>
            </a:r>
            <a:r>
              <a:rPr lang="en-US" sz="6200" dirty="0" smtClean="0">
                <a:solidFill>
                  <a:srgbClr val="45D399"/>
                </a:solidFill>
              </a:rPr>
              <a:t>YEARS</a:t>
            </a:r>
            <a:endParaRPr sz="6200" dirty="0">
              <a:solidFill>
                <a:srgbClr val="45D399"/>
              </a:solidFill>
            </a:endParaRPr>
          </a:p>
        </p:txBody>
      </p:sp>
      <p:sp>
        <p:nvSpPr>
          <p:cNvPr id="112" name="Shape 112"/>
          <p:cNvSpPr/>
          <p:nvPr/>
        </p:nvSpPr>
        <p:spPr>
          <a:xfrm>
            <a:off x="7017840" y="7611499"/>
            <a:ext cx="2447780"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70000"/>
              </a:lnSpc>
              <a:defRPr sz="1600" b="1">
                <a:solidFill>
                  <a:srgbClr val="FAFEFF"/>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600" b="1" dirty="0" smtClean="0">
                <a:solidFill>
                  <a:srgbClr val="FAFEFF"/>
                </a:solidFill>
              </a:rPr>
              <a:t>THE CORE AUDIENCE</a:t>
            </a:r>
            <a:endParaRPr sz="1600" b="1" dirty="0">
              <a:solidFill>
                <a:srgbClr val="FAFEFF"/>
              </a:solidFill>
            </a:endParaRPr>
          </a:p>
        </p:txBody>
      </p:sp>
      <p:sp>
        <p:nvSpPr>
          <p:cNvPr id="113" name="Shape 113"/>
          <p:cNvSpPr/>
          <p:nvPr/>
        </p:nvSpPr>
        <p:spPr>
          <a:xfrm>
            <a:off x="6023026" y="528396"/>
            <a:ext cx="3705730" cy="10772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6400">
                <a:solidFill>
                  <a:srgbClr val="53D39C"/>
                </a:solidFill>
                <a:latin typeface="Proxima Nova Black"/>
                <a:ea typeface="Proxima Nova Black"/>
                <a:cs typeface="Proxima Nova Black"/>
                <a:sym typeface="Proxima Nova Black"/>
              </a:defRPr>
            </a:lvl1pPr>
          </a:lstStyle>
          <a:p>
            <a:pPr lvl="0">
              <a:defRPr sz="1800">
                <a:solidFill>
                  <a:srgbClr val="000000"/>
                </a:solidFill>
              </a:defRPr>
            </a:pPr>
            <a:r>
              <a:rPr lang="en-US" sz="6400" dirty="0" smtClean="0">
                <a:solidFill>
                  <a:srgbClr val="53D39C"/>
                </a:solidFill>
              </a:rPr>
              <a:t>Audience</a:t>
            </a:r>
            <a:endParaRPr sz="6400" dirty="0">
              <a:solidFill>
                <a:srgbClr val="53D39C"/>
              </a:solidFill>
            </a:endParaRPr>
          </a:p>
        </p:txBody>
      </p:sp>
      <p:pic>
        <p:nvPicPr>
          <p:cNvPr id="114" name="vil1.png"/>
          <p:cNvPicPr/>
          <p:nvPr/>
        </p:nvPicPr>
        <p:blipFill>
          <a:blip r:embed="rId4" cstate="email">
            <a:extLst>
              <a:ext uri="{28A0092B-C50C-407E-A947-70E740481C1C}">
                <a14:useLocalDpi xmlns:a14="http://schemas.microsoft.com/office/drawing/2010/main"/>
              </a:ext>
            </a:extLst>
          </a:blip>
          <a:stretch>
            <a:fillRect/>
          </a:stretch>
        </p:blipFill>
        <p:spPr>
          <a:xfrm>
            <a:off x="9540674" y="2035733"/>
            <a:ext cx="1457215" cy="1457214"/>
          </a:xfrm>
          <a:prstGeom prst="rect">
            <a:avLst/>
          </a:prstGeom>
          <a:ln w="12700">
            <a:miter lim="400000"/>
          </a:ln>
        </p:spPr>
      </p:pic>
      <p:pic>
        <p:nvPicPr>
          <p:cNvPr id="115" name="vil2.png"/>
          <p:cNvPicPr/>
          <p:nvPr/>
        </p:nvPicPr>
        <p:blipFill>
          <a:blip r:embed="rId5" cstate="email">
            <a:extLst>
              <a:ext uri="{28A0092B-C50C-407E-A947-70E740481C1C}">
                <a14:useLocalDpi xmlns:a14="http://schemas.microsoft.com/office/drawing/2010/main"/>
              </a:ext>
            </a:extLst>
          </a:blip>
          <a:stretch>
            <a:fillRect/>
          </a:stretch>
        </p:blipFill>
        <p:spPr>
          <a:xfrm>
            <a:off x="7420450" y="2044350"/>
            <a:ext cx="1457214" cy="1457215"/>
          </a:xfrm>
          <a:prstGeom prst="rect">
            <a:avLst/>
          </a:prstGeom>
          <a:ln w="12700">
            <a:miter lim="400000"/>
          </a:ln>
        </p:spPr>
      </p:pic>
      <p:pic>
        <p:nvPicPr>
          <p:cNvPr id="116" name="vil3.png"/>
          <p:cNvPicPr/>
          <p:nvPr/>
        </p:nvPicPr>
        <p:blipFill>
          <a:blip r:embed="rId6" cstate="email">
            <a:extLst>
              <a:ext uri="{28A0092B-C50C-407E-A947-70E740481C1C}">
                <a14:useLocalDpi xmlns:a14="http://schemas.microsoft.com/office/drawing/2010/main"/>
              </a:ext>
            </a:extLst>
          </a:blip>
          <a:stretch>
            <a:fillRect/>
          </a:stretch>
        </p:blipFill>
        <p:spPr>
          <a:xfrm>
            <a:off x="5325625" y="2041274"/>
            <a:ext cx="1457215" cy="1457215"/>
          </a:xfrm>
          <a:prstGeom prst="rect">
            <a:avLst/>
          </a:prstGeom>
          <a:ln w="12700">
            <a:miter lim="400000"/>
          </a:ln>
        </p:spPr>
      </p:pic>
      <p:sp>
        <p:nvSpPr>
          <p:cNvPr id="117" name="Shape 117"/>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sp>
        <p:nvSpPr>
          <p:cNvPr id="118" name="Shape 118"/>
          <p:cNvSpPr/>
          <p:nvPr/>
        </p:nvSpPr>
        <p:spPr>
          <a:xfrm>
            <a:off x="5228276" y="1942692"/>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119" name="Shape 119"/>
          <p:cNvSpPr/>
          <p:nvPr/>
        </p:nvSpPr>
        <p:spPr>
          <a:xfrm>
            <a:off x="7323101" y="1942692"/>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sp>
        <p:nvSpPr>
          <p:cNvPr id="120" name="Shape 120"/>
          <p:cNvSpPr/>
          <p:nvPr/>
        </p:nvSpPr>
        <p:spPr>
          <a:xfrm>
            <a:off x="9443325" y="1942692"/>
            <a:ext cx="1651913" cy="16519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cap="rnd">
            <a:solidFill>
              <a:srgbClr val="FFFFFF"/>
            </a:solidFill>
            <a:custDash>
              <a:ds d="100000" sp="200000"/>
            </a:custDash>
            <a:round/>
          </a:ln>
        </p:spPr>
        <p:txBody>
          <a:bodyPr lIns="0" tIns="0" rIns="0" bIns="0" anchor="ctr"/>
          <a:lstStyle/>
          <a:p>
            <a:pPr lvl="0"/>
            <a:endParaRPr/>
          </a:p>
        </p:txBody>
      </p:sp>
      <p:pic>
        <p:nvPicPr>
          <p:cNvPr id="121" name="village_wh.png"/>
          <p:cNvPicPr/>
          <p:nvPr/>
        </p:nvPicPr>
        <p:blipFill>
          <a:blip r:embed="rId7" cstate="email">
            <a:extLst>
              <a:ext uri="{28A0092B-C50C-407E-A947-70E740481C1C}">
                <a14:useLocalDpi xmlns:a14="http://schemas.microsoft.com/office/drawing/2010/main"/>
              </a:ext>
            </a:extLst>
          </a:blip>
          <a:stretch>
            <a:fillRect/>
          </a:stretch>
        </p:blipFill>
        <p:spPr>
          <a:xfrm>
            <a:off x="391423" y="395028"/>
            <a:ext cx="1993659" cy="891619"/>
          </a:xfrm>
          <a:prstGeom prst="rect">
            <a:avLst/>
          </a:prstGeom>
          <a:ln w="12700">
            <a:miter lim="400000"/>
          </a:ln>
        </p:spPr>
      </p:pic>
    </p:spTree>
    <p:extLst>
      <p:ext uri="{BB962C8B-B14F-4D97-AF65-F5344CB8AC3E}">
        <p14:creationId xmlns:p14="http://schemas.microsoft.com/office/powerpoint/2010/main" val="2613282816"/>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14.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graphicFrame>
        <p:nvGraphicFramePr>
          <p:cNvPr id="124" name="Chart 124"/>
          <p:cNvGraphicFramePr/>
          <p:nvPr>
            <p:extLst>
              <p:ext uri="{D42A27DB-BD31-4B8C-83A1-F6EECF244321}">
                <p14:modId xmlns:p14="http://schemas.microsoft.com/office/powerpoint/2010/main" val="868266007"/>
              </p:ext>
            </p:extLst>
          </p:nvPr>
        </p:nvGraphicFramePr>
        <p:xfrm>
          <a:off x="1456978" y="3200753"/>
          <a:ext cx="3489425" cy="3489425"/>
        </p:xfrm>
        <a:graphic>
          <a:graphicData uri="http://schemas.openxmlformats.org/drawingml/2006/chart">
            <c:chart xmlns:c="http://schemas.openxmlformats.org/drawingml/2006/chart" xmlns:r="http://schemas.openxmlformats.org/officeDocument/2006/relationships" r:id="rId3"/>
          </a:graphicData>
        </a:graphic>
      </p:graphicFrame>
      <p:sp>
        <p:nvSpPr>
          <p:cNvPr id="125" name="Shape 125"/>
          <p:cNvSpPr/>
          <p:nvPr/>
        </p:nvSpPr>
        <p:spPr>
          <a:xfrm>
            <a:off x="1686025" y="3885445"/>
            <a:ext cx="1512819" cy="37574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nSpc>
                <a:spcPct val="150000"/>
              </a:lnSpc>
              <a:defRPr sz="1800" b="0" cap="none">
                <a:solidFill>
                  <a:srgbClr val="000000"/>
                </a:solidFill>
              </a:defRPr>
            </a:pPr>
            <a:r>
              <a:rPr lang="en-US" sz="1300" b="1" cap="all" dirty="0" err="1" smtClean="0">
                <a:solidFill>
                  <a:srgbClr val="FFFFFF"/>
                </a:solidFill>
              </a:rPr>
              <a:t>St.petersburg</a:t>
            </a:r>
            <a:endParaRPr sz="1300" b="1" cap="all" dirty="0">
              <a:solidFill>
                <a:srgbClr val="FFFFFF"/>
              </a:solidFill>
            </a:endParaRPr>
          </a:p>
        </p:txBody>
      </p:sp>
      <p:sp>
        <p:nvSpPr>
          <p:cNvPr id="126" name="Shape 126"/>
          <p:cNvSpPr/>
          <p:nvPr/>
        </p:nvSpPr>
        <p:spPr>
          <a:xfrm>
            <a:off x="1686025" y="214232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Geo</a:t>
            </a:r>
            <a:endParaRPr sz="3700" b="1" dirty="0">
              <a:solidFill>
                <a:srgbClr val="FDFFF3"/>
              </a:solidFill>
            </a:endParaRPr>
          </a:p>
        </p:txBody>
      </p:sp>
      <p:sp>
        <p:nvSpPr>
          <p:cNvPr id="127" name="Shape 127"/>
          <p:cNvSpPr/>
          <p:nvPr/>
        </p:nvSpPr>
        <p:spPr>
          <a:xfrm>
            <a:off x="3566483" y="4877270"/>
            <a:ext cx="915448"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others</a:t>
            </a:r>
            <a:endParaRPr sz="1300" b="1" cap="all" dirty="0"/>
          </a:p>
        </p:txBody>
      </p:sp>
      <p:graphicFrame>
        <p:nvGraphicFramePr>
          <p:cNvPr id="128" name="Chart 128"/>
          <p:cNvGraphicFramePr/>
          <p:nvPr>
            <p:extLst>
              <p:ext uri="{D42A27DB-BD31-4B8C-83A1-F6EECF244321}">
                <p14:modId xmlns:p14="http://schemas.microsoft.com/office/powerpoint/2010/main" val="3634147005"/>
              </p:ext>
            </p:extLst>
          </p:nvPr>
        </p:nvGraphicFramePr>
        <p:xfrm>
          <a:off x="5676036" y="3200753"/>
          <a:ext cx="3489425" cy="3489425"/>
        </p:xfrm>
        <a:graphic>
          <a:graphicData uri="http://schemas.openxmlformats.org/drawingml/2006/chart">
            <c:chart xmlns:c="http://schemas.openxmlformats.org/drawingml/2006/chart" xmlns:r="http://schemas.openxmlformats.org/officeDocument/2006/relationships" r:id="rId4"/>
          </a:graphicData>
        </a:graphic>
      </p:graphicFrame>
      <p:sp>
        <p:nvSpPr>
          <p:cNvPr id="129" name="Shape 129"/>
          <p:cNvSpPr/>
          <p:nvPr/>
        </p:nvSpPr>
        <p:spPr>
          <a:xfrm>
            <a:off x="6271301" y="5771779"/>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010202"/>
                </a:solidFill>
                <a:latin typeface="Proxima Nova Regular"/>
                <a:ea typeface="Proxima Nova Regular"/>
                <a:cs typeface="Proxima Nova Regular"/>
                <a:sym typeface="Proxima Nova Regular"/>
              </a:defRPr>
            </a:lvl1pPr>
          </a:lstStyle>
          <a:p>
            <a:pPr lvl="0">
              <a:defRPr sz="1800" b="0" cap="none">
                <a:solidFill>
                  <a:srgbClr val="000000"/>
                </a:solidFill>
              </a:defRPr>
            </a:pPr>
            <a:r>
              <a:rPr sz="1300" b="1" cap="all" dirty="0">
                <a:solidFill>
                  <a:srgbClr val="010202"/>
                </a:solidFill>
              </a:rPr>
              <a:t>Работаю</a:t>
            </a:r>
          </a:p>
        </p:txBody>
      </p:sp>
      <p:sp>
        <p:nvSpPr>
          <p:cNvPr id="131" name="Shape 131"/>
          <p:cNvSpPr/>
          <p:nvPr/>
        </p:nvSpPr>
        <p:spPr>
          <a:xfrm>
            <a:off x="7468184" y="4162444"/>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sz="1300" b="1" cap="all" dirty="0"/>
              <a:t>Не работаю</a:t>
            </a:r>
          </a:p>
        </p:txBody>
      </p:sp>
      <p:graphicFrame>
        <p:nvGraphicFramePr>
          <p:cNvPr id="132" name="Chart 132"/>
          <p:cNvGraphicFramePr/>
          <p:nvPr>
            <p:extLst>
              <p:ext uri="{D42A27DB-BD31-4B8C-83A1-F6EECF244321}">
                <p14:modId xmlns:p14="http://schemas.microsoft.com/office/powerpoint/2010/main" val="1360941121"/>
              </p:ext>
            </p:extLst>
          </p:nvPr>
        </p:nvGraphicFramePr>
        <p:xfrm>
          <a:off x="5695806" y="3200753"/>
          <a:ext cx="3489425" cy="3489425"/>
        </p:xfrm>
        <a:graphic>
          <a:graphicData uri="http://schemas.openxmlformats.org/drawingml/2006/chart">
            <c:chart xmlns:c="http://schemas.openxmlformats.org/drawingml/2006/chart" xmlns:r="http://schemas.openxmlformats.org/officeDocument/2006/relationships" r:id="rId5"/>
          </a:graphicData>
        </a:graphic>
      </p:graphicFrame>
      <p:sp>
        <p:nvSpPr>
          <p:cNvPr id="133" name="Shape 133"/>
          <p:cNvSpPr/>
          <p:nvPr/>
        </p:nvSpPr>
        <p:spPr>
          <a:xfrm>
            <a:off x="5924852" y="4960254"/>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women</a:t>
            </a:r>
            <a:endParaRPr sz="1300" b="1" cap="all" dirty="0"/>
          </a:p>
        </p:txBody>
      </p:sp>
      <p:sp>
        <p:nvSpPr>
          <p:cNvPr id="134" name="Shape 134"/>
          <p:cNvSpPr/>
          <p:nvPr/>
        </p:nvSpPr>
        <p:spPr>
          <a:xfrm>
            <a:off x="5924852" y="214232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Gender</a:t>
            </a:r>
            <a:endParaRPr sz="3700" b="1" dirty="0">
              <a:solidFill>
                <a:srgbClr val="FDFFF3"/>
              </a:solidFill>
            </a:endParaRPr>
          </a:p>
        </p:txBody>
      </p:sp>
      <p:sp>
        <p:nvSpPr>
          <p:cNvPr id="135" name="Shape 135"/>
          <p:cNvSpPr/>
          <p:nvPr/>
        </p:nvSpPr>
        <p:spPr>
          <a:xfrm>
            <a:off x="7639694" y="4960254"/>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en-US" sz="1300" b="1" cap="all" dirty="0" smtClean="0"/>
              <a:t>men</a:t>
            </a:r>
            <a:endParaRPr sz="1300" b="1" cap="all" dirty="0"/>
          </a:p>
        </p:txBody>
      </p:sp>
      <p:sp>
        <p:nvSpPr>
          <p:cNvPr id="141" name="Shape 141"/>
          <p:cNvSpPr/>
          <p:nvPr/>
        </p:nvSpPr>
        <p:spPr>
          <a:xfrm>
            <a:off x="10816166" y="8368124"/>
            <a:ext cx="5015757" cy="4616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r" defTabSz="457200">
              <a:defRPr sz="1800"/>
            </a:pPr>
            <a:r>
              <a:rPr sz="1200" dirty="0" smtClean="0">
                <a:solidFill>
                  <a:srgbClr val="535353"/>
                </a:solidFill>
              </a:rPr>
              <a:t>TNS Gallup</a:t>
            </a:r>
            <a:r>
              <a:rPr sz="1200" dirty="0" smtClean="0">
                <a:solidFill>
                  <a:srgbClr val="535353"/>
                </a:solidFill>
              </a:rPr>
              <a:t>,</a:t>
            </a:r>
            <a:r>
              <a:rPr lang="en-US" sz="1200" dirty="0" smtClean="0">
                <a:solidFill>
                  <a:srgbClr val="535353"/>
                </a:solidFill>
              </a:rPr>
              <a:t> Russia </a:t>
            </a:r>
            <a:r>
              <a:rPr sz="1200" dirty="0" smtClean="0">
                <a:solidFill>
                  <a:srgbClr val="535353"/>
                </a:solidFill>
              </a:rPr>
              <a:t>0</a:t>
            </a:r>
            <a:r>
              <a:rPr sz="1200" dirty="0" smtClean="0">
                <a:solidFill>
                  <a:srgbClr val="535353"/>
                </a:solidFill>
              </a:rPr>
              <a:t>+, </a:t>
            </a:r>
            <a:r>
              <a:rPr lang="en-US" sz="1200" dirty="0" smtClean="0">
                <a:solidFill>
                  <a:schemeClr val="tx1">
                    <a:lumMod val="65000"/>
                    <a:lumOff val="35000"/>
                  </a:schemeClr>
                </a:solidFill>
              </a:rPr>
              <a:t>December </a:t>
            </a:r>
            <a:r>
              <a:rPr sz="1200" dirty="0" smtClean="0">
                <a:solidFill>
                  <a:srgbClr val="535353"/>
                </a:solidFill>
              </a:rPr>
              <a:t>2014</a:t>
            </a:r>
            <a:endParaRPr sz="1200" dirty="0" smtClean="0">
              <a:solidFill>
                <a:srgbClr val="535353"/>
              </a:solidFill>
            </a:endParaRPr>
          </a:p>
          <a:p>
            <a:pPr lvl="0" algn="r" defTabSz="457200">
              <a:defRPr sz="1800"/>
            </a:pPr>
            <a:r>
              <a:rPr sz="1200" dirty="0" smtClean="0">
                <a:solidFill>
                  <a:srgbClr val="535353"/>
                </a:solidFill>
              </a:rPr>
              <a:t>Google </a:t>
            </a:r>
            <a:r>
              <a:rPr sz="1200" dirty="0">
                <a:solidFill>
                  <a:srgbClr val="535353"/>
                </a:solidFill>
              </a:rPr>
              <a:t>Analytics, </a:t>
            </a:r>
            <a:r>
              <a:rPr lang="en-US" sz="1200" dirty="0" smtClean="0">
                <a:solidFill>
                  <a:schemeClr val="tx1">
                    <a:lumMod val="65000"/>
                    <a:lumOff val="35000"/>
                  </a:schemeClr>
                </a:solidFill>
              </a:rPr>
              <a:t>December</a:t>
            </a:r>
            <a:r>
              <a:rPr sz="1200" dirty="0" smtClean="0">
                <a:solidFill>
                  <a:srgbClr val="535353"/>
                </a:solidFill>
              </a:rPr>
              <a:t> </a:t>
            </a:r>
            <a:r>
              <a:rPr sz="1200" dirty="0">
                <a:solidFill>
                  <a:srgbClr val="535353"/>
                </a:solidFill>
              </a:rPr>
              <a:t>2014</a:t>
            </a:r>
          </a:p>
        </p:txBody>
      </p:sp>
      <p:sp>
        <p:nvSpPr>
          <p:cNvPr id="142" name="Shape 142"/>
          <p:cNvSpPr/>
          <p:nvPr/>
        </p:nvSpPr>
        <p:spPr>
          <a:xfrm>
            <a:off x="1998603" y="5485699"/>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defRPr sz="1800" b="0" cap="none">
                <a:solidFill>
                  <a:srgbClr val="000000"/>
                </a:solidFill>
              </a:defRPr>
            </a:pPr>
            <a:r>
              <a:rPr lang="en-US" sz="1300" b="1" cap="all" dirty="0" smtClean="0">
                <a:solidFill>
                  <a:srgbClr val="FFFFFF"/>
                </a:solidFill>
              </a:rPr>
              <a:t>MOSCOW</a:t>
            </a:r>
            <a:endParaRPr sz="1300" b="1" cap="all" dirty="0">
              <a:solidFill>
                <a:srgbClr val="FFFFFF"/>
              </a:solidFill>
            </a:endParaRPr>
          </a:p>
        </p:txBody>
      </p:sp>
      <p:sp>
        <p:nvSpPr>
          <p:cNvPr id="143" name="Shape 143"/>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pic>
        <p:nvPicPr>
          <p:cNvPr id="144" name="village_wh.png"/>
          <p:cNvPicPr/>
          <p:nvPr/>
        </p:nvPicPr>
        <p:blipFill>
          <a:blip r:embed="rId6" cstate="email">
            <a:extLst>
              <a:ext uri="{28A0092B-C50C-407E-A947-70E740481C1C}">
                <a14:useLocalDpi xmlns:a14="http://schemas.microsoft.com/office/drawing/2010/main"/>
              </a:ext>
            </a:extLst>
          </a:blip>
          <a:stretch>
            <a:fillRect/>
          </a:stretch>
        </p:blipFill>
        <p:spPr>
          <a:xfrm>
            <a:off x="391423" y="395028"/>
            <a:ext cx="1993659" cy="891619"/>
          </a:xfrm>
          <a:prstGeom prst="rect">
            <a:avLst/>
          </a:prstGeom>
          <a:ln w="12700">
            <a:miter lim="400000"/>
          </a:ln>
        </p:spPr>
      </p:pic>
      <p:graphicFrame>
        <p:nvGraphicFramePr>
          <p:cNvPr id="47" name="Диаграмма 46"/>
          <p:cNvGraphicFramePr/>
          <p:nvPr>
            <p:extLst>
              <p:ext uri="{D42A27DB-BD31-4B8C-83A1-F6EECF244321}">
                <p14:modId xmlns:p14="http://schemas.microsoft.com/office/powerpoint/2010/main" val="555452478"/>
              </p:ext>
            </p:extLst>
          </p:nvPr>
        </p:nvGraphicFramePr>
        <p:xfrm>
          <a:off x="9432322" y="2028570"/>
          <a:ext cx="6403491" cy="5256642"/>
        </p:xfrm>
        <a:graphic>
          <a:graphicData uri="http://schemas.openxmlformats.org/drawingml/2006/chart">
            <c:chart xmlns:c="http://schemas.openxmlformats.org/drawingml/2006/chart" xmlns:r="http://schemas.openxmlformats.org/officeDocument/2006/relationships" r:id="rId7"/>
          </a:graphicData>
        </a:graphic>
      </p:graphicFrame>
      <p:sp>
        <p:nvSpPr>
          <p:cNvPr id="163" name="Shape 163"/>
          <p:cNvSpPr/>
          <p:nvPr/>
        </p:nvSpPr>
        <p:spPr>
          <a:xfrm>
            <a:off x="9934385" y="2177607"/>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lgn="l">
              <a:defRPr sz="1800" b="0">
                <a:solidFill>
                  <a:srgbClr val="000000"/>
                </a:solidFill>
              </a:defRPr>
            </a:pPr>
            <a:r>
              <a:rPr lang="en-US" sz="3700" b="1" dirty="0" smtClean="0">
                <a:solidFill>
                  <a:srgbClr val="FDFFF3"/>
                </a:solidFill>
              </a:rPr>
              <a:t>Age</a:t>
            </a:r>
            <a:endParaRPr sz="3700" b="1" dirty="0">
              <a:solidFill>
                <a:srgbClr val="FDFFF3"/>
              </a:solidFill>
            </a:endParaRPr>
          </a:p>
        </p:txBody>
      </p:sp>
      <p:sp>
        <p:nvSpPr>
          <p:cNvPr id="150" name="Shape 150"/>
          <p:cNvSpPr/>
          <p:nvPr/>
        </p:nvSpPr>
        <p:spPr>
          <a:xfrm>
            <a:off x="8953528" y="3553589"/>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sz="1200" b="0" cap="all" dirty="0">
                <a:solidFill>
                  <a:schemeClr val="tx1"/>
                </a:solidFill>
              </a:rPr>
              <a:t>12 — </a:t>
            </a:r>
            <a:r>
              <a:rPr sz="1200" b="0" cap="all" dirty="0" smtClean="0">
                <a:solidFill>
                  <a:schemeClr val="tx1"/>
                </a:solidFill>
              </a:rPr>
              <a:t>17</a:t>
            </a:r>
            <a:endParaRPr sz="1200" b="0" cap="all" dirty="0">
              <a:solidFill>
                <a:schemeClr val="tx1"/>
              </a:solidFill>
            </a:endParaRPr>
          </a:p>
        </p:txBody>
      </p:sp>
      <p:sp>
        <p:nvSpPr>
          <p:cNvPr id="37" name="Shape 150"/>
          <p:cNvSpPr/>
          <p:nvPr/>
        </p:nvSpPr>
        <p:spPr>
          <a:xfrm>
            <a:off x="8964824" y="4073317"/>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sz="1200" b="0" cap="all" dirty="0" smtClean="0">
                <a:solidFill>
                  <a:schemeClr val="tx1"/>
                </a:solidFill>
              </a:rPr>
              <a:t>1</a:t>
            </a:r>
            <a:r>
              <a:rPr lang="ru-RU" sz="1200" b="0" cap="all" dirty="0" smtClean="0">
                <a:solidFill>
                  <a:schemeClr val="tx1"/>
                </a:solidFill>
              </a:rPr>
              <a:t>8</a:t>
            </a:r>
            <a:r>
              <a:rPr sz="1200" b="0" cap="all" dirty="0" smtClean="0">
                <a:solidFill>
                  <a:schemeClr val="tx1"/>
                </a:solidFill>
              </a:rPr>
              <a:t> </a:t>
            </a:r>
            <a:r>
              <a:rPr sz="1200" b="0" cap="all" dirty="0">
                <a:solidFill>
                  <a:schemeClr val="tx1"/>
                </a:solidFill>
              </a:rPr>
              <a:t>— </a:t>
            </a:r>
            <a:r>
              <a:rPr lang="ru-RU" sz="1200" b="0" dirty="0" smtClean="0">
                <a:solidFill>
                  <a:schemeClr val="tx1"/>
                </a:solidFill>
              </a:rPr>
              <a:t>24</a:t>
            </a:r>
            <a:endParaRPr sz="1200" b="0" cap="all" dirty="0">
              <a:solidFill>
                <a:schemeClr val="tx1"/>
              </a:solidFill>
            </a:endParaRPr>
          </a:p>
        </p:txBody>
      </p:sp>
      <p:sp>
        <p:nvSpPr>
          <p:cNvPr id="38" name="Shape 150"/>
          <p:cNvSpPr/>
          <p:nvPr/>
        </p:nvSpPr>
        <p:spPr>
          <a:xfrm>
            <a:off x="8954933" y="4597409"/>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smtClean="0">
                <a:solidFill>
                  <a:schemeClr val="tx1"/>
                </a:solidFill>
              </a:rPr>
              <a:t>25</a:t>
            </a:r>
            <a:r>
              <a:rPr sz="1200" cap="all" dirty="0" smtClean="0">
                <a:solidFill>
                  <a:schemeClr val="tx1"/>
                </a:solidFill>
              </a:rPr>
              <a:t> </a:t>
            </a:r>
            <a:r>
              <a:rPr sz="1200" cap="all" dirty="0">
                <a:solidFill>
                  <a:schemeClr val="tx1"/>
                </a:solidFill>
              </a:rPr>
              <a:t>— </a:t>
            </a:r>
            <a:r>
              <a:rPr lang="ru-RU" sz="1200" cap="none" dirty="0">
                <a:solidFill>
                  <a:schemeClr val="tx1"/>
                </a:solidFill>
              </a:rPr>
              <a:t>3</a:t>
            </a:r>
            <a:r>
              <a:rPr lang="ru-RU" sz="1200" dirty="0" smtClean="0">
                <a:solidFill>
                  <a:schemeClr val="tx1"/>
                </a:solidFill>
              </a:rPr>
              <a:t>4</a:t>
            </a:r>
            <a:endParaRPr sz="1200" cap="all" dirty="0">
              <a:solidFill>
                <a:schemeClr val="tx1"/>
              </a:solidFill>
            </a:endParaRPr>
          </a:p>
        </p:txBody>
      </p:sp>
      <p:sp>
        <p:nvSpPr>
          <p:cNvPr id="39" name="Shape 150"/>
          <p:cNvSpPr/>
          <p:nvPr/>
        </p:nvSpPr>
        <p:spPr>
          <a:xfrm>
            <a:off x="8964824" y="5043685"/>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a:solidFill>
                  <a:schemeClr val="tx1"/>
                </a:solidFill>
              </a:rPr>
              <a:t>3</a:t>
            </a:r>
            <a:r>
              <a:rPr lang="ru-RU" sz="1200" dirty="0" smtClean="0">
                <a:solidFill>
                  <a:schemeClr val="tx1"/>
                </a:solidFill>
              </a:rPr>
              <a:t>5</a:t>
            </a:r>
            <a:r>
              <a:rPr sz="1200" cap="all" dirty="0" smtClean="0">
                <a:solidFill>
                  <a:schemeClr val="tx1"/>
                </a:solidFill>
              </a:rPr>
              <a:t> </a:t>
            </a:r>
            <a:r>
              <a:rPr sz="1200" cap="all" dirty="0">
                <a:solidFill>
                  <a:schemeClr val="tx1"/>
                </a:solidFill>
              </a:rPr>
              <a:t>— </a:t>
            </a:r>
            <a:r>
              <a:rPr lang="ru-RU" sz="1200" cap="none" dirty="0" smtClean="0">
                <a:solidFill>
                  <a:schemeClr val="tx1"/>
                </a:solidFill>
              </a:rPr>
              <a:t>4</a:t>
            </a:r>
            <a:r>
              <a:rPr lang="ru-RU" sz="1200" dirty="0" smtClean="0">
                <a:solidFill>
                  <a:schemeClr val="tx1"/>
                </a:solidFill>
              </a:rPr>
              <a:t>4</a:t>
            </a:r>
            <a:endParaRPr sz="1200" cap="all" dirty="0">
              <a:solidFill>
                <a:schemeClr val="tx1"/>
              </a:solidFill>
            </a:endParaRPr>
          </a:p>
        </p:txBody>
      </p:sp>
      <p:sp>
        <p:nvSpPr>
          <p:cNvPr id="40" name="Shape 150"/>
          <p:cNvSpPr/>
          <p:nvPr/>
        </p:nvSpPr>
        <p:spPr>
          <a:xfrm>
            <a:off x="8961069" y="5567436"/>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smtClean="0">
                <a:solidFill>
                  <a:schemeClr val="tx1"/>
                </a:solidFill>
              </a:rPr>
              <a:t>45</a:t>
            </a:r>
            <a:r>
              <a:rPr sz="1200" cap="all" dirty="0" smtClean="0">
                <a:solidFill>
                  <a:schemeClr val="tx1"/>
                </a:solidFill>
              </a:rPr>
              <a:t> </a:t>
            </a:r>
            <a:r>
              <a:rPr sz="1200" cap="all" dirty="0">
                <a:solidFill>
                  <a:schemeClr val="tx1"/>
                </a:solidFill>
              </a:rPr>
              <a:t>— </a:t>
            </a:r>
            <a:r>
              <a:rPr lang="ru-RU" sz="1200" cap="none" dirty="0">
                <a:solidFill>
                  <a:schemeClr val="tx1"/>
                </a:solidFill>
              </a:rPr>
              <a:t>5</a:t>
            </a:r>
            <a:r>
              <a:rPr lang="ru-RU" sz="1200" dirty="0" smtClean="0">
                <a:solidFill>
                  <a:schemeClr val="tx1"/>
                </a:solidFill>
              </a:rPr>
              <a:t>4</a:t>
            </a:r>
            <a:endParaRPr sz="1200" cap="all" dirty="0">
              <a:solidFill>
                <a:schemeClr val="tx1"/>
              </a:solidFill>
            </a:endParaRPr>
          </a:p>
        </p:txBody>
      </p:sp>
      <p:sp>
        <p:nvSpPr>
          <p:cNvPr id="41" name="Shape 150"/>
          <p:cNvSpPr/>
          <p:nvPr/>
        </p:nvSpPr>
        <p:spPr>
          <a:xfrm>
            <a:off x="8964824" y="6012824"/>
            <a:ext cx="1714781" cy="276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67D3A2"/>
                </a:solidFill>
                <a:latin typeface="Proxima Nova Regular"/>
                <a:ea typeface="Proxima Nova Regular"/>
                <a:cs typeface="Proxima Nova Regular"/>
                <a:sym typeface="Proxima Nova Regular"/>
              </a:defRPr>
            </a:lvl1pPr>
          </a:lstStyle>
          <a:p>
            <a:pPr lvl="0" algn="r">
              <a:defRPr sz="1800" b="0" cap="none">
                <a:solidFill>
                  <a:srgbClr val="000000"/>
                </a:solidFill>
              </a:defRPr>
            </a:pPr>
            <a:r>
              <a:rPr lang="ru-RU" sz="1200" dirty="0">
                <a:solidFill>
                  <a:schemeClr val="tx1"/>
                </a:solidFill>
              </a:rPr>
              <a:t>5</a:t>
            </a:r>
            <a:r>
              <a:rPr lang="ru-RU" sz="1200" dirty="0" smtClean="0">
                <a:solidFill>
                  <a:schemeClr val="tx1"/>
                </a:solidFill>
              </a:rPr>
              <a:t>5</a:t>
            </a:r>
            <a:r>
              <a:rPr sz="1200" cap="all" dirty="0" smtClean="0">
                <a:solidFill>
                  <a:schemeClr val="tx1"/>
                </a:solidFill>
              </a:rPr>
              <a:t> </a:t>
            </a:r>
            <a:r>
              <a:rPr sz="1200" cap="all" dirty="0">
                <a:solidFill>
                  <a:schemeClr val="tx1"/>
                </a:solidFill>
              </a:rPr>
              <a:t>— </a:t>
            </a:r>
            <a:r>
              <a:rPr lang="ru-RU" sz="1200" cap="none" dirty="0" smtClean="0">
                <a:solidFill>
                  <a:schemeClr val="tx1"/>
                </a:solidFill>
              </a:rPr>
              <a:t>6</a:t>
            </a:r>
            <a:r>
              <a:rPr lang="ru-RU" sz="1200" dirty="0" smtClean="0">
                <a:solidFill>
                  <a:schemeClr val="tx1"/>
                </a:solidFill>
              </a:rPr>
              <a:t>4</a:t>
            </a:r>
            <a:endParaRPr sz="1200" cap="all" dirty="0">
              <a:solidFill>
                <a:schemeClr val="tx1"/>
              </a:solidFill>
            </a:endParaRP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11.jpg"/>
          <p:cNvPicPr/>
          <p:nvPr/>
        </p:nvPicPr>
        <p:blipFill rotWithShape="1">
          <a:blip r:embed="rId2">
            <a:extLst>
              <a:ext uri="{28A0092B-C50C-407E-A947-70E740481C1C}">
                <a14:useLocalDpi xmlns:a14="http://schemas.microsoft.com/office/drawing/2010/main"/>
              </a:ext>
            </a:extLst>
          </a:blip>
          <a:srcRect/>
          <a:stretch/>
        </p:blipFill>
        <p:spPr>
          <a:xfrm>
            <a:off x="0" y="0"/>
            <a:ext cx="16256000" cy="9144000"/>
          </a:xfrm>
          <a:prstGeom prst="rect">
            <a:avLst/>
          </a:prstGeom>
          <a:ln w="12700">
            <a:miter lim="400000"/>
          </a:ln>
        </p:spPr>
      </p:pic>
      <p:sp>
        <p:nvSpPr>
          <p:cNvPr id="167" name="Shape 167"/>
          <p:cNvSpPr/>
          <p:nvPr/>
        </p:nvSpPr>
        <p:spPr>
          <a:xfrm>
            <a:off x="3435900" y="3147427"/>
            <a:ext cx="2277254" cy="369332"/>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ru-RU" dirty="0"/>
              <a:t>н</a:t>
            </a:r>
            <a:r>
              <a:rPr lang="ru-RU" dirty="0" smtClean="0"/>
              <a:t>овые читатели</a:t>
            </a:r>
            <a:endParaRPr sz="1300" b="1" cap="all" dirty="0"/>
          </a:p>
        </p:txBody>
      </p:sp>
      <p:sp>
        <p:nvSpPr>
          <p:cNvPr id="169" name="Shape 169"/>
          <p:cNvSpPr/>
          <p:nvPr/>
        </p:nvSpPr>
        <p:spPr>
          <a:xfrm>
            <a:off x="12342390" y="8656620"/>
            <a:ext cx="5015757" cy="294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535353"/>
                </a:solidFill>
              </a:defRPr>
            </a:lvl1pPr>
          </a:lstStyle>
          <a:p>
            <a:pPr lvl="0">
              <a:defRPr sz="1800">
                <a:solidFill>
                  <a:srgbClr val="000000"/>
                </a:solidFill>
              </a:defRPr>
            </a:pPr>
            <a:r>
              <a:rPr sz="1300" dirty="0">
                <a:solidFill>
                  <a:srgbClr val="535353"/>
                </a:solidFill>
              </a:rPr>
              <a:t>Google Analytics</a:t>
            </a:r>
            <a:r>
              <a:rPr sz="1300" dirty="0" smtClean="0">
                <a:solidFill>
                  <a:srgbClr val="535353"/>
                </a:solidFill>
              </a:rPr>
              <a:t>,</a:t>
            </a:r>
            <a:r>
              <a:rPr lang="ru-RU" sz="1300" dirty="0" smtClean="0">
                <a:solidFill>
                  <a:srgbClr val="535353"/>
                </a:solidFill>
              </a:rPr>
              <a:t> </a:t>
            </a:r>
            <a:r>
              <a:rPr lang="en-US" sz="1300" dirty="0" smtClean="0">
                <a:solidFill>
                  <a:srgbClr val="535353"/>
                </a:solidFill>
              </a:rPr>
              <a:t>December</a:t>
            </a:r>
            <a:r>
              <a:rPr lang="ru-RU" sz="1300" dirty="0" smtClean="0">
                <a:solidFill>
                  <a:srgbClr val="535353"/>
                </a:solidFill>
              </a:rPr>
              <a:t> </a:t>
            </a:r>
            <a:r>
              <a:rPr sz="1300" dirty="0" smtClean="0">
                <a:solidFill>
                  <a:srgbClr val="535353"/>
                </a:solidFill>
              </a:rPr>
              <a:t>2014</a:t>
            </a:r>
            <a:endParaRPr sz="1300" dirty="0">
              <a:solidFill>
                <a:srgbClr val="535353"/>
              </a:solidFill>
            </a:endParaRPr>
          </a:p>
        </p:txBody>
      </p:sp>
      <p:sp>
        <p:nvSpPr>
          <p:cNvPr id="170" name="Shape 170"/>
          <p:cNvSpPr/>
          <p:nvPr/>
        </p:nvSpPr>
        <p:spPr>
          <a:xfrm>
            <a:off x="7158009" y="8598779"/>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dirty="0">
                <a:solidFill>
                  <a:srgbClr val="FFFFFF"/>
                </a:solidFill>
              </a:rPr>
              <a:t>© 2014 Look At Media</a:t>
            </a:r>
          </a:p>
        </p:txBody>
      </p:sp>
      <p:pic>
        <p:nvPicPr>
          <p:cNvPr id="171" name="village_wh.png"/>
          <p:cNvPicPr/>
          <p:nvPr/>
        </p:nvPicPr>
        <p:blipFill>
          <a:blip r:embed="rId3" cstate="email">
            <a:extLst>
              <a:ext uri="{28A0092B-C50C-407E-A947-70E740481C1C}">
                <a14:useLocalDpi xmlns:a14="http://schemas.microsoft.com/office/drawing/2010/main"/>
              </a:ext>
            </a:extLst>
          </a:blip>
          <a:stretch>
            <a:fillRect/>
          </a:stretch>
        </p:blipFill>
        <p:spPr>
          <a:xfrm>
            <a:off x="391423" y="395028"/>
            <a:ext cx="1993659" cy="891619"/>
          </a:xfrm>
          <a:prstGeom prst="rect">
            <a:avLst/>
          </a:prstGeom>
          <a:ln w="12700">
            <a:miter lim="400000"/>
          </a:ln>
        </p:spPr>
      </p:pic>
      <p:graphicFrame>
        <p:nvGraphicFramePr>
          <p:cNvPr id="20" name="Chart 136"/>
          <p:cNvGraphicFramePr/>
          <p:nvPr>
            <p:extLst>
              <p:ext uri="{D42A27DB-BD31-4B8C-83A1-F6EECF244321}">
                <p14:modId xmlns:p14="http://schemas.microsoft.com/office/powerpoint/2010/main" val="3943686645"/>
              </p:ext>
            </p:extLst>
          </p:nvPr>
        </p:nvGraphicFramePr>
        <p:xfrm>
          <a:off x="2354711" y="2018484"/>
          <a:ext cx="5626940" cy="5626940"/>
        </p:xfrm>
        <a:graphic>
          <a:graphicData uri="http://schemas.openxmlformats.org/drawingml/2006/chart">
            <c:chart xmlns:c="http://schemas.openxmlformats.org/drawingml/2006/chart" xmlns:r="http://schemas.openxmlformats.org/officeDocument/2006/relationships" r:id="rId4"/>
          </a:graphicData>
        </a:graphic>
      </p:graphicFrame>
      <p:sp>
        <p:nvSpPr>
          <p:cNvPr id="21" name="Shape 137"/>
          <p:cNvSpPr/>
          <p:nvPr/>
        </p:nvSpPr>
        <p:spPr>
          <a:xfrm>
            <a:off x="3581963" y="4865358"/>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Desktop</a:t>
            </a:r>
          </a:p>
        </p:txBody>
      </p:sp>
      <p:sp>
        <p:nvSpPr>
          <p:cNvPr id="22" name="Shape 138"/>
          <p:cNvSpPr/>
          <p:nvPr/>
        </p:nvSpPr>
        <p:spPr>
          <a:xfrm>
            <a:off x="6298273" y="289188"/>
            <a:ext cx="3031332" cy="8040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3700" b="1" dirty="0" smtClean="0">
                <a:solidFill>
                  <a:srgbClr val="FDFFF3"/>
                </a:solidFill>
              </a:rPr>
              <a:t>Source</a:t>
            </a:r>
            <a:endParaRPr sz="3700" b="1" dirty="0">
              <a:solidFill>
                <a:srgbClr val="FDFFF3"/>
              </a:solidFill>
            </a:endParaRPr>
          </a:p>
        </p:txBody>
      </p:sp>
      <p:sp>
        <p:nvSpPr>
          <p:cNvPr id="23" name="Shape 139"/>
          <p:cNvSpPr/>
          <p:nvPr/>
        </p:nvSpPr>
        <p:spPr>
          <a:xfrm>
            <a:off x="6339632" y="4358954"/>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Mobile</a:t>
            </a:r>
          </a:p>
        </p:txBody>
      </p:sp>
      <p:sp>
        <p:nvSpPr>
          <p:cNvPr id="24" name="Shape 140"/>
          <p:cNvSpPr/>
          <p:nvPr/>
        </p:nvSpPr>
        <p:spPr>
          <a:xfrm>
            <a:off x="5369641" y="3053026"/>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gn="l">
              <a:defRPr sz="1800" b="0" cap="none">
                <a:solidFill>
                  <a:srgbClr val="000000"/>
                </a:solidFill>
              </a:defRPr>
            </a:pPr>
            <a:r>
              <a:rPr sz="1300" b="1" cap="all" dirty="0">
                <a:solidFill>
                  <a:srgbClr val="FFFFFF"/>
                </a:solidFill>
              </a:rPr>
              <a:t>Tablet</a:t>
            </a:r>
          </a:p>
        </p:txBody>
      </p:sp>
      <p:sp>
        <p:nvSpPr>
          <p:cNvPr id="12" name="Shape 138"/>
          <p:cNvSpPr/>
          <p:nvPr/>
        </p:nvSpPr>
        <p:spPr>
          <a:xfrm>
            <a:off x="3654799" y="7779720"/>
            <a:ext cx="3031332" cy="4385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800" b="1" dirty="0" smtClean="0">
                <a:solidFill>
                  <a:srgbClr val="FDFFF3"/>
                </a:solidFill>
              </a:rPr>
              <a:t>Average</a:t>
            </a:r>
            <a:endParaRPr sz="1800" b="1" dirty="0">
              <a:solidFill>
                <a:srgbClr val="FDFFF3"/>
              </a:solidFill>
            </a:endParaRPr>
          </a:p>
        </p:txBody>
      </p:sp>
      <p:sp>
        <p:nvSpPr>
          <p:cNvPr id="18" name="Shape 167"/>
          <p:cNvSpPr/>
          <p:nvPr/>
        </p:nvSpPr>
        <p:spPr>
          <a:xfrm>
            <a:off x="9895891" y="3147427"/>
            <a:ext cx="2277254" cy="369332"/>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1300" b="1" cap="all">
                <a:latin typeface="Proxima Nova Regular"/>
                <a:ea typeface="Proxima Nova Regular"/>
                <a:cs typeface="Proxima Nova Regular"/>
                <a:sym typeface="Proxima Nova Regular"/>
              </a:defRPr>
            </a:lvl1pPr>
          </a:lstStyle>
          <a:p>
            <a:pPr lvl="0">
              <a:defRPr sz="1800" b="0" cap="none"/>
            </a:pPr>
            <a:r>
              <a:rPr lang="ru-RU" dirty="0"/>
              <a:t>н</a:t>
            </a:r>
            <a:r>
              <a:rPr lang="ru-RU" dirty="0" smtClean="0"/>
              <a:t>овые читатели</a:t>
            </a:r>
            <a:endParaRPr sz="1300" b="1" cap="all" dirty="0"/>
          </a:p>
        </p:txBody>
      </p:sp>
      <p:graphicFrame>
        <p:nvGraphicFramePr>
          <p:cNvPr id="19" name="Chart 136"/>
          <p:cNvGraphicFramePr/>
          <p:nvPr>
            <p:extLst>
              <p:ext uri="{D42A27DB-BD31-4B8C-83A1-F6EECF244321}">
                <p14:modId xmlns:p14="http://schemas.microsoft.com/office/powerpoint/2010/main" val="1567994162"/>
              </p:ext>
            </p:extLst>
          </p:nvPr>
        </p:nvGraphicFramePr>
        <p:xfrm>
          <a:off x="9453077" y="3306997"/>
          <a:ext cx="4331420" cy="4331420"/>
        </p:xfrm>
        <a:graphic>
          <a:graphicData uri="http://schemas.openxmlformats.org/drawingml/2006/chart">
            <c:chart xmlns:c="http://schemas.openxmlformats.org/drawingml/2006/chart" xmlns:r="http://schemas.openxmlformats.org/officeDocument/2006/relationships" r:id="rId5"/>
          </a:graphicData>
        </a:graphic>
      </p:graphicFrame>
      <p:sp>
        <p:nvSpPr>
          <p:cNvPr id="25" name="Shape 137"/>
          <p:cNvSpPr/>
          <p:nvPr/>
        </p:nvSpPr>
        <p:spPr>
          <a:xfrm>
            <a:off x="10235976" y="4995038"/>
            <a:ext cx="11100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Desktop</a:t>
            </a:r>
          </a:p>
        </p:txBody>
      </p:sp>
      <p:sp>
        <p:nvSpPr>
          <p:cNvPr id="26" name="Shape 139"/>
          <p:cNvSpPr/>
          <p:nvPr/>
        </p:nvSpPr>
        <p:spPr>
          <a:xfrm>
            <a:off x="12298373" y="5505537"/>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latin typeface="Proxima Nova Regular"/>
                <a:ea typeface="Proxima Nova Regular"/>
                <a:cs typeface="Proxima Nova Regular"/>
                <a:sym typeface="Proxima Nova Regular"/>
              </a:defRPr>
            </a:lvl1pPr>
          </a:lstStyle>
          <a:p>
            <a:pPr lvl="0" algn="l">
              <a:defRPr sz="1800" b="0" cap="none"/>
            </a:pPr>
            <a:r>
              <a:rPr sz="1300" b="1" cap="all" dirty="0"/>
              <a:t>Mobile</a:t>
            </a:r>
          </a:p>
        </p:txBody>
      </p:sp>
      <p:sp>
        <p:nvSpPr>
          <p:cNvPr id="27" name="Shape 140"/>
          <p:cNvSpPr/>
          <p:nvPr/>
        </p:nvSpPr>
        <p:spPr>
          <a:xfrm>
            <a:off x="11811994" y="4064313"/>
            <a:ext cx="1316490"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b="1" cap="all">
                <a:solidFill>
                  <a:srgbClr val="FFFFFF"/>
                </a:solidFill>
                <a:latin typeface="Proxima Nova Regular"/>
                <a:ea typeface="Proxima Nova Regular"/>
                <a:cs typeface="Proxima Nova Regular"/>
                <a:sym typeface="Proxima Nova Regular"/>
              </a:defRPr>
            </a:lvl1pPr>
          </a:lstStyle>
          <a:p>
            <a:pPr lvl="0" algn="l">
              <a:defRPr sz="1800" b="0" cap="none">
                <a:solidFill>
                  <a:srgbClr val="000000"/>
                </a:solidFill>
              </a:defRPr>
            </a:pPr>
            <a:r>
              <a:rPr sz="1300" b="1" cap="all" dirty="0">
                <a:solidFill>
                  <a:srgbClr val="FFFFFF"/>
                </a:solidFill>
              </a:rPr>
              <a:t>Tablet</a:t>
            </a:r>
          </a:p>
        </p:txBody>
      </p:sp>
      <p:sp>
        <p:nvSpPr>
          <p:cNvPr id="28" name="Shape 138"/>
          <p:cNvSpPr/>
          <p:nvPr/>
        </p:nvSpPr>
        <p:spPr>
          <a:xfrm>
            <a:off x="10025475" y="7779720"/>
            <a:ext cx="3031332" cy="4385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30000"/>
              </a:lnSpc>
              <a:defRPr sz="3700" b="1">
                <a:solidFill>
                  <a:srgbClr val="FDFFF3"/>
                </a:solidFill>
                <a:latin typeface="Proxima Nova Regular"/>
                <a:ea typeface="Proxima Nova Regular"/>
                <a:cs typeface="Proxima Nova Regular"/>
                <a:sym typeface="Proxima Nova Regular"/>
              </a:defRPr>
            </a:lvl1pPr>
          </a:lstStyle>
          <a:p>
            <a:pPr lvl="0">
              <a:defRPr sz="1800" b="0">
                <a:solidFill>
                  <a:srgbClr val="000000"/>
                </a:solidFill>
              </a:defRPr>
            </a:pPr>
            <a:r>
              <a:rPr lang="en-US" sz="1800" b="1" dirty="0" smtClean="0">
                <a:solidFill>
                  <a:srgbClr val="FDFFF3"/>
                </a:solidFill>
              </a:rPr>
              <a:t>On weekend</a:t>
            </a:r>
            <a:endParaRPr sz="1800" b="1" dirty="0">
              <a:solidFill>
                <a:srgbClr val="FDFFF3"/>
              </a:solidFill>
            </a:endParaRPr>
          </a:p>
        </p:txBody>
      </p:sp>
    </p:spTree>
    <p:extLst>
      <p:ext uri="{BB962C8B-B14F-4D97-AF65-F5344CB8AC3E}">
        <p14:creationId xmlns:p14="http://schemas.microsoft.com/office/powerpoint/2010/main" val="1159622899"/>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11.jpg"/>
          <p:cNvPicPr/>
          <p:nvPr/>
        </p:nvPicPr>
        <p:blipFill>
          <a:blip r:embed="rId2">
            <a:extLst>
              <a:ext uri="{28A0092B-C50C-407E-A947-70E740481C1C}">
                <a14:useLocalDpi xmlns:a14="http://schemas.microsoft.com/office/drawing/2010/main"/>
              </a:ext>
            </a:extLst>
          </a:blip>
          <a:stretch>
            <a:fillRect/>
          </a:stretch>
        </p:blipFill>
        <p:spPr>
          <a:xfrm>
            <a:off x="0" y="0"/>
            <a:ext cx="16256000" cy="9144000"/>
          </a:xfrm>
          <a:prstGeom prst="rect">
            <a:avLst/>
          </a:prstGeom>
          <a:ln w="12700">
            <a:miter lim="400000"/>
          </a:ln>
        </p:spPr>
      </p:pic>
      <p:sp>
        <p:nvSpPr>
          <p:cNvPr id="169" name="Shape 169"/>
          <p:cNvSpPr/>
          <p:nvPr/>
        </p:nvSpPr>
        <p:spPr>
          <a:xfrm>
            <a:off x="12342390" y="8521700"/>
            <a:ext cx="5015757" cy="4770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300">
                <a:solidFill>
                  <a:srgbClr val="535353"/>
                </a:solidFill>
              </a:defRPr>
            </a:lvl1pPr>
          </a:lstStyle>
          <a:p>
            <a:pPr lvl="0">
              <a:defRPr sz="1800"/>
            </a:pPr>
            <a:r>
              <a:rPr lang="ru-RU" sz="1200" dirty="0"/>
              <a:t>TNS </a:t>
            </a:r>
            <a:r>
              <a:rPr lang="ru-RU" sz="1200" dirty="0" err="1"/>
              <a:t>Gallup</a:t>
            </a:r>
            <a:r>
              <a:rPr lang="ru-RU" sz="1200" dirty="0"/>
              <a:t>, </a:t>
            </a:r>
            <a:r>
              <a:rPr lang="en-US" sz="1200" dirty="0" smtClean="0"/>
              <a:t>Russia</a:t>
            </a:r>
            <a:r>
              <a:rPr lang="ru-RU" sz="1200" dirty="0" smtClean="0"/>
              <a:t> </a:t>
            </a:r>
            <a:r>
              <a:rPr lang="ru-RU" sz="1200" dirty="0"/>
              <a:t>0+, </a:t>
            </a:r>
            <a:r>
              <a:rPr lang="en-US" sz="1200" dirty="0" smtClean="0">
                <a:solidFill>
                  <a:srgbClr val="000000">
                    <a:lumMod val="65000"/>
                    <a:lumOff val="35000"/>
                  </a:srgbClr>
                </a:solidFill>
              </a:rPr>
              <a:t>December</a:t>
            </a:r>
            <a:r>
              <a:rPr lang="ru-RU" sz="1200" dirty="0" smtClean="0"/>
              <a:t> </a:t>
            </a:r>
            <a:r>
              <a:rPr lang="ru-RU" sz="1200" dirty="0" smtClean="0"/>
              <a:t>2014</a:t>
            </a:r>
            <a:endParaRPr lang="ru-RU" sz="1300" dirty="0" smtClean="0">
              <a:solidFill>
                <a:srgbClr val="535353"/>
              </a:solidFill>
            </a:endParaRPr>
          </a:p>
          <a:p>
            <a:pPr lvl="0">
              <a:defRPr sz="1800">
                <a:solidFill>
                  <a:srgbClr val="000000"/>
                </a:solidFill>
              </a:defRPr>
            </a:pPr>
            <a:r>
              <a:rPr sz="1300" dirty="0" smtClean="0">
                <a:solidFill>
                  <a:srgbClr val="535353"/>
                </a:solidFill>
              </a:rPr>
              <a:t>Google </a:t>
            </a:r>
            <a:r>
              <a:rPr sz="1300" dirty="0">
                <a:solidFill>
                  <a:srgbClr val="535353"/>
                </a:solidFill>
              </a:rPr>
              <a:t>Analytics</a:t>
            </a:r>
            <a:r>
              <a:rPr sz="1300" dirty="0" smtClean="0">
                <a:solidFill>
                  <a:srgbClr val="535353"/>
                </a:solidFill>
              </a:rPr>
              <a:t>,</a:t>
            </a:r>
            <a:r>
              <a:rPr lang="ru-RU" sz="1300" dirty="0" smtClean="0">
                <a:solidFill>
                  <a:srgbClr val="535353"/>
                </a:solidFill>
              </a:rPr>
              <a:t> </a:t>
            </a:r>
            <a:r>
              <a:rPr lang="en-US" sz="1300" dirty="0" smtClean="0">
                <a:solidFill>
                  <a:srgbClr val="535353"/>
                </a:solidFill>
              </a:rPr>
              <a:t>December</a:t>
            </a:r>
            <a:r>
              <a:rPr lang="ru-RU" sz="1300" dirty="0" smtClean="0">
                <a:solidFill>
                  <a:srgbClr val="535353"/>
                </a:solidFill>
              </a:rPr>
              <a:t> </a:t>
            </a:r>
            <a:r>
              <a:rPr sz="1300" dirty="0" smtClean="0">
                <a:solidFill>
                  <a:srgbClr val="535353"/>
                </a:solidFill>
              </a:rPr>
              <a:t>2014</a:t>
            </a:r>
            <a:endParaRPr sz="1300" dirty="0">
              <a:solidFill>
                <a:srgbClr val="535353"/>
              </a:solidFill>
            </a:endParaRPr>
          </a:p>
        </p:txBody>
      </p:sp>
      <p:sp>
        <p:nvSpPr>
          <p:cNvPr id="170" name="Shape 170"/>
          <p:cNvSpPr/>
          <p:nvPr/>
        </p:nvSpPr>
        <p:spPr>
          <a:xfrm>
            <a:off x="7270610" y="8521700"/>
            <a:ext cx="171478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solidFill>
                  <a:srgbClr val="FFFFFF"/>
                </a:solidFill>
                <a:latin typeface="Proxima Nova Regular"/>
                <a:ea typeface="Proxima Nova Regular"/>
                <a:cs typeface="Proxima Nova Regular"/>
                <a:sym typeface="Proxima Nova Regular"/>
              </a:defRPr>
            </a:lvl1pPr>
          </a:lstStyle>
          <a:p>
            <a:pPr lvl="0">
              <a:defRPr sz="1800">
                <a:solidFill>
                  <a:srgbClr val="000000"/>
                </a:solidFill>
              </a:defRPr>
            </a:pPr>
            <a:r>
              <a:rPr sz="1300">
                <a:solidFill>
                  <a:srgbClr val="FFFFFF"/>
                </a:solidFill>
              </a:rPr>
              <a:t>© 2014 Look At Media</a:t>
            </a:r>
          </a:p>
        </p:txBody>
      </p:sp>
      <p:pic>
        <p:nvPicPr>
          <p:cNvPr id="171" name="village_wh.png"/>
          <p:cNvPicPr/>
          <p:nvPr/>
        </p:nvPicPr>
        <p:blipFill>
          <a:blip r:embed="rId3" cstate="email">
            <a:extLst>
              <a:ext uri="{28A0092B-C50C-407E-A947-70E740481C1C}">
                <a14:useLocalDpi xmlns:a14="http://schemas.microsoft.com/office/drawing/2010/main"/>
              </a:ext>
            </a:extLst>
          </a:blip>
          <a:stretch>
            <a:fillRect/>
          </a:stretch>
        </p:blipFill>
        <p:spPr>
          <a:xfrm>
            <a:off x="391423" y="395028"/>
            <a:ext cx="1993659" cy="891619"/>
          </a:xfrm>
          <a:prstGeom prst="rect">
            <a:avLst/>
          </a:prstGeom>
          <a:ln w="12700">
            <a:miter lim="400000"/>
          </a:ln>
        </p:spPr>
      </p:pic>
      <p:sp>
        <p:nvSpPr>
          <p:cNvPr id="173" name="Shape 173"/>
          <p:cNvSpPr/>
          <p:nvPr/>
        </p:nvSpPr>
        <p:spPr>
          <a:xfrm>
            <a:off x="5550407" y="4716839"/>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69</a:t>
            </a:r>
            <a:r>
              <a:rPr sz="9600" cap="all" dirty="0" smtClean="0">
                <a:solidFill>
                  <a:srgbClr val="67D3A2"/>
                </a:solidFill>
              </a:rPr>
              <a:t>%</a:t>
            </a:r>
            <a:endParaRPr sz="9600" cap="all" dirty="0">
              <a:solidFill>
                <a:srgbClr val="67D3A2"/>
              </a:solidFill>
            </a:endParaRPr>
          </a:p>
        </p:txBody>
      </p:sp>
      <p:sp>
        <p:nvSpPr>
          <p:cNvPr id="175" name="Shape 175"/>
          <p:cNvSpPr/>
          <p:nvPr/>
        </p:nvSpPr>
        <p:spPr>
          <a:xfrm>
            <a:off x="5550407" y="6314877"/>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en-US" sz="9600" cap="all" dirty="0" smtClean="0">
                <a:solidFill>
                  <a:srgbClr val="67D3A2"/>
                </a:solidFill>
              </a:rPr>
              <a:t>75</a:t>
            </a:r>
            <a:r>
              <a:rPr sz="9600" cap="all" dirty="0" smtClean="0">
                <a:solidFill>
                  <a:srgbClr val="67D3A2"/>
                </a:solidFill>
              </a:rPr>
              <a:t>%</a:t>
            </a:r>
            <a:endParaRPr sz="9600" cap="all" dirty="0">
              <a:solidFill>
                <a:srgbClr val="67D3A2"/>
              </a:solidFill>
            </a:endParaRPr>
          </a:p>
        </p:txBody>
      </p:sp>
      <p:sp>
        <p:nvSpPr>
          <p:cNvPr id="17" name="Shape 168"/>
          <p:cNvSpPr/>
          <p:nvPr/>
        </p:nvSpPr>
        <p:spPr>
          <a:xfrm>
            <a:off x="8766261" y="2263052"/>
            <a:ext cx="3607301" cy="6463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AVERAGE</a:t>
            </a:r>
          </a:p>
          <a:p>
            <a:pPr lvl="0" algn="l" defTabSz="457200">
              <a:defRPr sz="1800"/>
            </a:pPr>
            <a:r>
              <a:rPr lang="en-US" sz="1800" b="1" dirty="0">
                <a:solidFill>
                  <a:srgbClr val="FFFFFF"/>
                </a:solidFill>
                <a:latin typeface="Proxima Nova Regular"/>
                <a:ea typeface="Proxima Nova Regular"/>
                <a:cs typeface="Proxima Nova Regular"/>
                <a:sym typeface="Proxima Nova Regular"/>
              </a:rPr>
              <a:t>TIME SPENT</a:t>
            </a:r>
          </a:p>
        </p:txBody>
      </p:sp>
      <p:sp>
        <p:nvSpPr>
          <p:cNvPr id="19" name="Shape 173"/>
          <p:cNvSpPr/>
          <p:nvPr/>
        </p:nvSpPr>
        <p:spPr>
          <a:xfrm>
            <a:off x="5550407" y="3142277"/>
            <a:ext cx="2972501" cy="15696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en-US" sz="9600" cap="all" dirty="0" smtClean="0">
                <a:solidFill>
                  <a:srgbClr val="67D3A2"/>
                </a:solidFill>
              </a:rPr>
              <a:t>38</a:t>
            </a:r>
            <a:r>
              <a:rPr sz="9600" cap="all" dirty="0" smtClean="0">
                <a:solidFill>
                  <a:srgbClr val="67D3A2"/>
                </a:solidFill>
              </a:rPr>
              <a:t>%</a:t>
            </a:r>
            <a:endParaRPr sz="9600" cap="all" dirty="0">
              <a:solidFill>
                <a:srgbClr val="67D3A2"/>
              </a:solidFill>
            </a:endParaRPr>
          </a:p>
        </p:txBody>
      </p:sp>
      <p:sp>
        <p:nvSpPr>
          <p:cNvPr id="16" name="Shape 173"/>
          <p:cNvSpPr/>
          <p:nvPr/>
        </p:nvSpPr>
        <p:spPr>
          <a:xfrm>
            <a:off x="4084723" y="1572617"/>
            <a:ext cx="4438185" cy="156966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457200">
              <a:defRPr sz="7900" cap="all">
                <a:solidFill>
                  <a:srgbClr val="67D3A2"/>
                </a:solidFill>
                <a:latin typeface="Proxima Nova Black"/>
                <a:ea typeface="Proxima Nova Black"/>
                <a:cs typeface="Proxima Nova Black"/>
                <a:sym typeface="Proxima Nova Black"/>
              </a:defRPr>
            </a:lvl1pPr>
          </a:lstStyle>
          <a:p>
            <a:pPr lvl="0" algn="r">
              <a:defRPr sz="1800" cap="none">
                <a:solidFill>
                  <a:srgbClr val="000000"/>
                </a:solidFill>
              </a:defRPr>
            </a:pPr>
            <a:r>
              <a:rPr lang="ru-RU" sz="9600" cap="all" dirty="0" smtClean="0">
                <a:solidFill>
                  <a:srgbClr val="67D3A2"/>
                </a:solidFill>
              </a:rPr>
              <a:t>6 </a:t>
            </a:r>
            <a:r>
              <a:rPr lang="en-US" sz="5000" cap="all" dirty="0" smtClean="0">
                <a:solidFill>
                  <a:srgbClr val="67D3A2"/>
                </a:solidFill>
              </a:rPr>
              <a:t>minutes</a:t>
            </a:r>
            <a:endParaRPr sz="5000" cap="all" dirty="0">
              <a:solidFill>
                <a:srgbClr val="67D3A2"/>
              </a:solidFill>
            </a:endParaRPr>
          </a:p>
        </p:txBody>
      </p:sp>
      <p:sp>
        <p:nvSpPr>
          <p:cNvPr id="20" name="Shape 168"/>
          <p:cNvSpPr/>
          <p:nvPr/>
        </p:nvSpPr>
        <p:spPr>
          <a:xfrm>
            <a:off x="8766261" y="3517856"/>
            <a:ext cx="1957893" cy="92333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Have higher income that average</a:t>
            </a:r>
            <a:endParaRPr sz="1800" b="1" dirty="0">
              <a:solidFill>
                <a:srgbClr val="FFFFFF"/>
              </a:solidFill>
              <a:latin typeface="Proxima Nova Regular"/>
              <a:ea typeface="Proxima Nova Regular"/>
              <a:cs typeface="Proxima Nova Regular"/>
              <a:sym typeface="Proxima Nova Regular"/>
            </a:endParaRPr>
          </a:p>
        </p:txBody>
      </p:sp>
      <p:sp>
        <p:nvSpPr>
          <p:cNvPr id="21" name="Shape 168"/>
          <p:cNvSpPr/>
          <p:nvPr/>
        </p:nvSpPr>
        <p:spPr>
          <a:xfrm>
            <a:off x="8766261" y="5099074"/>
            <a:ext cx="3607301" cy="923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l" defTabSz="457200">
              <a:defRPr sz="1800"/>
            </a:pPr>
            <a:r>
              <a:rPr lang="en-US" sz="1800" b="1" dirty="0">
                <a:solidFill>
                  <a:srgbClr val="FFFFFF"/>
                </a:solidFill>
                <a:latin typeface="Proxima Nova Regular"/>
                <a:ea typeface="Proxima Nova Regular"/>
                <a:cs typeface="Proxima Nova Regular"/>
                <a:sym typeface="Proxima Nova Regular"/>
              </a:rPr>
              <a:t>Visit The Village</a:t>
            </a:r>
          </a:p>
          <a:p>
            <a:pPr lvl="0" algn="l" defTabSz="457200">
              <a:defRPr sz="1800"/>
            </a:pPr>
            <a:r>
              <a:rPr lang="en-US" sz="1800" b="1" dirty="0">
                <a:solidFill>
                  <a:srgbClr val="FFFFFF"/>
                </a:solidFill>
                <a:latin typeface="Proxima Nova Regular"/>
                <a:ea typeface="Proxima Nova Regular"/>
                <a:cs typeface="Proxima Nova Regular"/>
                <a:sym typeface="Proxima Nova Regular"/>
              </a:rPr>
              <a:t>more than 3 times </a:t>
            </a:r>
          </a:p>
          <a:p>
            <a:pPr lvl="0" algn="l" defTabSz="457200">
              <a:defRPr sz="1800"/>
            </a:pPr>
            <a:r>
              <a:rPr lang="en-US" sz="1800" b="1" dirty="0">
                <a:solidFill>
                  <a:srgbClr val="FFFFFF"/>
                </a:solidFill>
                <a:latin typeface="Proxima Nova Regular"/>
                <a:ea typeface="Proxima Nova Regular"/>
                <a:cs typeface="Proxima Nova Regular"/>
                <a:sym typeface="Proxima Nova Regular"/>
              </a:rPr>
              <a:t>a week</a:t>
            </a:r>
          </a:p>
        </p:txBody>
      </p:sp>
      <p:sp>
        <p:nvSpPr>
          <p:cNvPr id="22" name="Shape 168"/>
          <p:cNvSpPr/>
          <p:nvPr/>
        </p:nvSpPr>
        <p:spPr>
          <a:xfrm>
            <a:off x="8766262" y="6673392"/>
            <a:ext cx="1957892" cy="646331"/>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lgn="l" defTabSz="457200">
              <a:defRPr sz="1800"/>
            </a:pPr>
            <a:r>
              <a:rPr lang="en-US" sz="1800" b="1" dirty="0" smtClean="0">
                <a:solidFill>
                  <a:srgbClr val="FFFFFF"/>
                </a:solidFill>
                <a:latin typeface="Proxima Nova Regular"/>
                <a:ea typeface="Proxima Nova Regular"/>
                <a:cs typeface="Proxima Nova Regular"/>
                <a:sym typeface="Proxima Nova Regular"/>
              </a:rPr>
              <a:t>Readers back to the site</a:t>
            </a:r>
            <a:endParaRPr lang="ru-RU" sz="1800" b="1" dirty="0">
              <a:solidFill>
                <a:srgbClr val="FFFFFF"/>
              </a:solidFill>
              <a:latin typeface="Proxima Nova Regular"/>
              <a:ea typeface="Proxima Nova Regular"/>
              <a:cs typeface="Proxima Nova Regular"/>
              <a:sym typeface="Proxima Nova Regular"/>
            </a:endParaRPr>
          </a:p>
        </p:txBody>
      </p:sp>
    </p:spTree>
    <p:extLst>
      <p:ext uri="{BB962C8B-B14F-4D97-AF65-F5344CB8AC3E}">
        <p14:creationId xmlns:p14="http://schemas.microsoft.com/office/powerpoint/2010/main" val="1102765583"/>
      </p:ext>
    </p:extLst>
  </p:cSld>
  <p:clrMapOvr>
    <a:masterClrMapping/>
  </p:clrMapOvr>
  <p:transition xmlns:p14="http://schemas.microsoft.com/office/powerpoint/2010/mai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0065C1"/>
      </a:accent1>
      <a:accent2>
        <a:srgbClr val="00A6AC"/>
      </a:accent2>
      <a:accent3>
        <a:srgbClr val="AAAAAA"/>
      </a:accent3>
      <a:accent4>
        <a:srgbClr val="DADADA"/>
      </a:accent4>
      <a:accent5>
        <a:srgbClr val="AAB7DB"/>
      </a:accent5>
      <a:accent6>
        <a:srgbClr val="00969C"/>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65C1"/>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5C1"/>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65C1"/>
      </a:accent1>
      <a:accent2>
        <a:srgbClr val="00A6AC"/>
      </a:accent2>
      <a:accent3>
        <a:srgbClr val="AAAAAA"/>
      </a:accent3>
      <a:accent4>
        <a:srgbClr val="DADADA"/>
      </a:accent4>
      <a:accent5>
        <a:srgbClr val="AAB7DB"/>
      </a:accent5>
      <a:accent6>
        <a:srgbClr val="00969C"/>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65C1"/>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5C1"/>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2622</TotalTime>
  <Words>1850</Words>
  <Application>Microsoft Macintosh PowerPoint</Application>
  <PresentationFormat>Другой</PresentationFormat>
  <Paragraphs>486</Paragraphs>
  <Slides>36</Slides>
  <Notes>5</Notes>
  <HiddenSlides>0</HiddenSlides>
  <MMClips>0</MMClips>
  <ScaleCrop>false</ScaleCrop>
  <HeadingPairs>
    <vt:vector size="4" baseType="variant">
      <vt:variant>
        <vt:lpstr>Тема</vt:lpstr>
      </vt:variant>
      <vt:variant>
        <vt:i4>1</vt:i4>
      </vt:variant>
      <vt:variant>
        <vt:lpstr>Заголовки слайдов</vt:lpstr>
      </vt:variant>
      <vt:variant>
        <vt:i4>36</vt:i4>
      </vt:variant>
    </vt:vector>
  </HeadingPairs>
  <TitlesOfParts>
    <vt:vector size="37" baseType="lpstr">
      <vt:lpstr>Default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Владимир Михалев</cp:lastModifiedBy>
  <cp:revision>208</cp:revision>
  <dcterms:modified xsi:type="dcterms:W3CDTF">2015-03-31T11:38:30Z</dcterms:modified>
</cp:coreProperties>
</file>